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41"/>
      <p:bold r:id="rId42"/>
      <p:italic r:id="rId43"/>
      <p:bold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Fira Sans Extra Condensed SemiBold" panose="020B060402020202020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40E649-A819-4D9B-991E-A807641DB5B0}">
  <a:tblStyle styleId="{2040E649-A819-4D9B-991E-A807641DB5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33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c6b94db11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c6b94db11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0577cf549_1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0577cf549_1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1,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0, 2)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3, 8)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0, 8)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5,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0, 2)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4, 6)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0, 6)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2, 4)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0, 4)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2, 1)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1, 1)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4,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1, 3)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5,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1,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3, 7)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1, 7)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2,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3,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4,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2,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2,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5, 2)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4,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3,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5, 1)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3, 1)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5, 5)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4, 5)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c6b94db11_4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c6b94db11_4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02a13b23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02a13b23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0577cf54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0577cf54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02a13b23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02a13b23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\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02a13b23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02a13b23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02a13b39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f02a13b39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D:  [0, 2, 3, 8, 6, 9]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	0   1   2  3  4  5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Pi: [-1, 0, 1, 4, 2, 3]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newMatrix: [[0, 2, 0, 0, 0, 0], [0, 0, 1, 0, 0, 0], [0, 0, 0, 0, 3, 0], [0, 0, 0, 0, 0, 1], [0, 0, 0, 2, 0, 0], [0, 0, 0, 0, 0, 0]]</a:t>
            </a:r>
            <a:endParaRPr sz="1000">
              <a:solidFill>
                <a:schemeClr val="dk1"/>
              </a:solidFill>
            </a:endParaRPr>
          </a:p>
          <a:p>
            <a:pPr marL="50800" marR="127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f02a13b23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f02a13b23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#Build matrix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adjMatrix = [[0, 2, 4, 8, 6, 2],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   [2, 0, 1, 7, 3, 2],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   [4, 1, 0, 3, 3, 2],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   [8, 7, 3, 0, 2, 1],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   [6, 3, 3, 2, 0, 5],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   [2, 2, 2, 1, 5, 0]]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print(adjMatrix)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f02a13b39f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f02a13b39f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 : [0, 2, 3, 3, 5, 2]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PI: [-1, 0, 1, 5, 1, 0]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[[0, 2, 0, 0, 0, 2],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1, 0, 3, 0],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0, 0, 0, 0],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0, 0, 0, 0],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0, 0, 0, 0],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0, 1, 0, 0]]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Time Taken (ns): 270692</a:t>
            </a:r>
            <a:endParaRPr sz="1900">
              <a:solidFill>
                <a:schemeClr val="dk1"/>
              </a:solidFill>
            </a:endParaRPr>
          </a:p>
          <a:p>
            <a:pPr marL="50800" marR="127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D: [0, 2, 3, 3, 1, 2]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Pi: [-1, 0, 1, 0, 0, 0]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newMatrix: [[0, 2, 0, 3, 1, 2], [0, 0, 1, 0, 0, 0], [0, 0, 0, 0, 0, 0], [0, 0, 0, 0, 0, 0], [0, 0, 0, 0, 0, 0], [0, 0, 0, 0, 0, 0]]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Time Taken (ns): 114227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f02a13b2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f02a13b2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Part a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implement algo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- time complexity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- key comparison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- find optimal S (&amp; sample size)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Part b (Use optimal S)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Implement algo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Time complexity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Key comparison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f0577cf5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f0577cf5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106346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ec6b94db11_4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ec6b94db11_4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ec6b94db11_4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ec6b94db11_4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f02a13b39f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f02a13b39f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f0577cf549_5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f0577cf549_5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ec6b94db11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ec6b94db11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f02a13b39f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f02a13b39f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f0577cf549_4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f0577cf549_4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f02a13b238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f02a13b238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\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f0577cf549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f0577cf549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Source, destination, weight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1,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2, 4)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2, 1)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3, 7)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4, 3)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3, 2)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5, 1)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5, 5)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127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c6b94db11_4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c6b94db11_4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f0577cf549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f0577cf549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D:  [0, 2, 3, 8, 6, 9]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	0   1   2  3  4  5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Pi: [-1, 0, 1, 4, 2, 3]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newMatrix: [[0, 2, 0, 0, 0, 0], [0, 0, 1, 0, 0, 0], [0, 0, 0, 0, 3, 0], [0, 0, 0, 0, 0, 1], [0, 0, 0, 2, 0, 0], [0, 0, 0, 0, 0, 0]]</a:t>
            </a:r>
            <a:endParaRPr sz="1000">
              <a:solidFill>
                <a:schemeClr val="dk1"/>
              </a:solidFill>
            </a:endParaRPr>
          </a:p>
          <a:p>
            <a:pPr marL="50800" marR="127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939298319320</a:t>
            </a:r>
            <a:endParaRPr sz="1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[0, 2, 3, 8, 6, 9]</a:t>
            </a:r>
            <a:endParaRPr sz="1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[-1, 0, 1, 4, 2, 3]</a:t>
            </a:r>
            <a:endParaRPr sz="1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[[[2, 1]], [[1, 2]], [[3, 4]], [[1, 5]], [[2, 3]], []]</a:t>
            </a:r>
            <a:endParaRPr sz="1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939298944907</a:t>
            </a:r>
            <a:endParaRPr sz="18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Time Taken (ns): 625587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f0577cf549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f0577cf549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1,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0, 2)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3, 8)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0, 8)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5,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0, 2)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4, 6)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0, 6)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0, 2, 4)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0, 4)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2, 1)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1, 1)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4,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1, 3)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5,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1,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1, 3, 7)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1, 7)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2,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3,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4,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2, 3)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2,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2, 5, 2)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4,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3, 2)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3, 5, 1)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3, 1)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4, 5, 5)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addEdge(adjList, 5, 4, 5)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f0577cf549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f0577cf549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 : [0, 2, 3, 3, 5, 2]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PI: [-1, 0, 1, 5, 1, 0]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[[0, 2, 0, 0, 0, 2],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1, 0, 3, 0],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0, 0, 0, 0],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0, 0, 0, 0],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0, 0, 0, 0], 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[0, 0, 0, 1, 0, 0]]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Time Taken (ns): 270692</a:t>
            </a:r>
            <a:endParaRPr sz="1900">
              <a:solidFill>
                <a:schemeClr val="dk1"/>
              </a:solidFill>
            </a:endParaRPr>
          </a:p>
          <a:p>
            <a:pPr marL="50800" marR="1270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D: [0, 2, 3, 3, 1, 2]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Pi: [-1, 0, 1, 0, 0, 0]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newMatrix: [[0, 2, 0, 3, 1, 2], [0, 0, 1, 0, 0, 0], [0, 0, 0, 0, 0, 0], [0, 0, 0, 0, 0, 0], [0, 0, 0, 0, 0, 0], [0, 0, 0, 0, 0, 0]]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Time Taken (ns): 114227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ec6b94db11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ec6b94db11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f0577cf549_4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f0577cf549_4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106346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f0577cf5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f0577cf54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f0577cf549_1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f0577cf549_1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ed30e0650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ed30e0650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ec6b94db11_4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ec6b94db11_4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02a13b39f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02a13b39f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\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c6b94db11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c6b94db11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02a13b39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02a13b39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0577cf549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0577cf549_1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0577cf549_5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0577cf549_5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0577cf549_1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0577cf549_1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636925" y="1404675"/>
            <a:ext cx="8446650" cy="2363225"/>
            <a:chOff x="-636925" y="1404675"/>
            <a:chExt cx="8446650" cy="2363225"/>
          </a:xfrm>
        </p:grpSpPr>
        <p:sp>
          <p:nvSpPr>
            <p:cNvPr id="55" name="Google Shape;55;p13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52400" cap="rnd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SS1 TEAM 7      Dijkstra’s Algorithm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515193" y="4999621"/>
            <a:ext cx="12335" cy="10017"/>
          </a:xfrm>
          <a:custGeom>
            <a:avLst/>
            <a:gdLst/>
            <a:ahLst/>
            <a:cxnLst/>
            <a:rect l="l" t="t" r="r" b="b"/>
            <a:pathLst>
              <a:path w="548" h="445" extrusionOk="0">
                <a:moveTo>
                  <a:pt x="274" y="0"/>
                </a:moveTo>
                <a:cubicBezTo>
                  <a:pt x="0" y="0"/>
                  <a:pt x="0" y="445"/>
                  <a:pt x="274" y="445"/>
                </a:cubicBezTo>
                <a:cubicBezTo>
                  <a:pt x="547" y="445"/>
                  <a:pt x="547" y="0"/>
                  <a:pt x="2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7537412" y="2912028"/>
            <a:ext cx="1149383" cy="696887"/>
            <a:chOff x="5960837" y="2432603"/>
            <a:chExt cx="1149383" cy="696887"/>
          </a:xfrm>
        </p:grpSpPr>
        <p:sp>
          <p:nvSpPr>
            <p:cNvPr id="60" name="Google Shape;60;p13"/>
            <p:cNvSpPr/>
            <p:nvPr/>
          </p:nvSpPr>
          <p:spPr>
            <a:xfrm>
              <a:off x="5977562" y="2432603"/>
              <a:ext cx="1091105" cy="695559"/>
            </a:xfrm>
            <a:custGeom>
              <a:avLst/>
              <a:gdLst/>
              <a:ahLst/>
              <a:cxnLst/>
              <a:rect l="l" t="t" r="r" b="b"/>
              <a:pathLst>
                <a:path w="48472" h="30900" extrusionOk="0">
                  <a:moveTo>
                    <a:pt x="27985" y="0"/>
                  </a:moveTo>
                  <a:cubicBezTo>
                    <a:pt x="24718" y="0"/>
                    <a:pt x="21478" y="2184"/>
                    <a:pt x="20413" y="5290"/>
                  </a:cubicBezTo>
                  <a:cubicBezTo>
                    <a:pt x="18763" y="3365"/>
                    <a:pt x="16295" y="1993"/>
                    <a:pt x="13827" y="1993"/>
                  </a:cubicBezTo>
                  <a:cubicBezTo>
                    <a:pt x="13227" y="1993"/>
                    <a:pt x="12627" y="2074"/>
                    <a:pt x="12040" y="2248"/>
                  </a:cubicBezTo>
                  <a:cubicBezTo>
                    <a:pt x="8998" y="3137"/>
                    <a:pt x="7016" y="7067"/>
                    <a:pt x="8759" y="9698"/>
                  </a:cubicBezTo>
                  <a:cubicBezTo>
                    <a:pt x="7901" y="9292"/>
                    <a:pt x="7017" y="9104"/>
                    <a:pt x="6155" y="9104"/>
                  </a:cubicBezTo>
                  <a:cubicBezTo>
                    <a:pt x="3034" y="9104"/>
                    <a:pt x="219" y="11567"/>
                    <a:pt x="112" y="14996"/>
                  </a:cubicBezTo>
                  <a:cubicBezTo>
                    <a:pt x="1" y="18554"/>
                    <a:pt x="2897" y="21254"/>
                    <a:pt x="6171" y="21254"/>
                  </a:cubicBezTo>
                  <a:cubicBezTo>
                    <a:pt x="6922" y="21254"/>
                    <a:pt x="7692" y="21112"/>
                    <a:pt x="8451" y="20806"/>
                  </a:cubicBezTo>
                  <a:lnTo>
                    <a:pt x="8451" y="20806"/>
                  </a:lnTo>
                  <a:cubicBezTo>
                    <a:pt x="8212" y="24975"/>
                    <a:pt x="10741" y="29384"/>
                    <a:pt x="14774" y="30614"/>
                  </a:cubicBezTo>
                  <a:cubicBezTo>
                    <a:pt x="15408" y="30808"/>
                    <a:pt x="16064" y="30899"/>
                    <a:pt x="16721" y="30899"/>
                  </a:cubicBezTo>
                  <a:cubicBezTo>
                    <a:pt x="20241" y="30899"/>
                    <a:pt x="23782" y="28279"/>
                    <a:pt x="24070" y="24736"/>
                  </a:cubicBezTo>
                  <a:cubicBezTo>
                    <a:pt x="25505" y="27163"/>
                    <a:pt x="27897" y="29111"/>
                    <a:pt x="30666" y="29658"/>
                  </a:cubicBezTo>
                  <a:cubicBezTo>
                    <a:pt x="31167" y="29757"/>
                    <a:pt x="31679" y="29805"/>
                    <a:pt x="32193" y="29805"/>
                  </a:cubicBezTo>
                  <a:cubicBezTo>
                    <a:pt x="34514" y="29805"/>
                    <a:pt x="36853" y="28811"/>
                    <a:pt x="38253" y="26992"/>
                  </a:cubicBezTo>
                  <a:cubicBezTo>
                    <a:pt x="40133" y="24599"/>
                    <a:pt x="39859" y="21558"/>
                    <a:pt x="38253" y="19131"/>
                  </a:cubicBezTo>
                  <a:lnTo>
                    <a:pt x="38253" y="19131"/>
                  </a:lnTo>
                  <a:cubicBezTo>
                    <a:pt x="39869" y="19365"/>
                    <a:pt x="41421" y="20049"/>
                    <a:pt x="43008" y="20049"/>
                  </a:cubicBezTo>
                  <a:cubicBezTo>
                    <a:pt x="43736" y="20049"/>
                    <a:pt x="44472" y="19905"/>
                    <a:pt x="45225" y="19507"/>
                  </a:cubicBezTo>
                  <a:cubicBezTo>
                    <a:pt x="46353" y="18858"/>
                    <a:pt x="47241" y="17798"/>
                    <a:pt x="47651" y="16534"/>
                  </a:cubicBezTo>
                  <a:cubicBezTo>
                    <a:pt x="48472" y="14449"/>
                    <a:pt x="48267" y="12125"/>
                    <a:pt x="47139" y="10211"/>
                  </a:cubicBezTo>
                  <a:cubicBezTo>
                    <a:pt x="46100" y="8559"/>
                    <a:pt x="44000" y="7934"/>
                    <a:pt x="41808" y="7934"/>
                  </a:cubicBezTo>
                  <a:cubicBezTo>
                    <a:pt x="39601" y="7934"/>
                    <a:pt x="37301" y="8568"/>
                    <a:pt x="35895" y="9425"/>
                  </a:cubicBezTo>
                  <a:cubicBezTo>
                    <a:pt x="36202" y="9186"/>
                    <a:pt x="36271" y="8707"/>
                    <a:pt x="36168" y="8092"/>
                  </a:cubicBezTo>
                  <a:cubicBezTo>
                    <a:pt x="35826" y="6588"/>
                    <a:pt x="35245" y="5119"/>
                    <a:pt x="34425" y="3786"/>
                  </a:cubicBezTo>
                  <a:cubicBezTo>
                    <a:pt x="33195" y="2077"/>
                    <a:pt x="31588" y="608"/>
                    <a:pt x="29504" y="163"/>
                  </a:cubicBezTo>
                  <a:cubicBezTo>
                    <a:pt x="29002" y="53"/>
                    <a:pt x="28494" y="0"/>
                    <a:pt x="27985" y="0"/>
                  </a:cubicBezTo>
                  <a:close/>
                </a:path>
              </a:pathLst>
            </a:custGeom>
            <a:solidFill>
              <a:srgbClr val="FFB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       Liya</a:t>
              </a:r>
              <a:endParaRPr sz="1100"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980849" y="2777074"/>
              <a:ext cx="1067042" cy="351088"/>
            </a:xfrm>
            <a:custGeom>
              <a:avLst/>
              <a:gdLst/>
              <a:ahLst/>
              <a:cxnLst/>
              <a:rect l="l" t="t" r="r" b="b"/>
              <a:pathLst>
                <a:path w="47403" h="1559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231"/>
                    <a:pt x="410" y="2427"/>
                    <a:pt x="1128" y="3452"/>
                  </a:cubicBezTo>
                  <a:cubicBezTo>
                    <a:pt x="2328" y="5020"/>
                    <a:pt x="4177" y="5885"/>
                    <a:pt x="6072" y="5885"/>
                  </a:cubicBezTo>
                  <a:cubicBezTo>
                    <a:pt x="6822" y="5885"/>
                    <a:pt x="7578" y="5750"/>
                    <a:pt x="8305" y="5469"/>
                  </a:cubicBezTo>
                  <a:lnTo>
                    <a:pt x="8305" y="5469"/>
                  </a:lnTo>
                  <a:cubicBezTo>
                    <a:pt x="8066" y="9672"/>
                    <a:pt x="10595" y="14081"/>
                    <a:pt x="14628" y="15311"/>
                  </a:cubicBezTo>
                  <a:cubicBezTo>
                    <a:pt x="15262" y="15505"/>
                    <a:pt x="15918" y="15596"/>
                    <a:pt x="16575" y="15596"/>
                  </a:cubicBezTo>
                  <a:cubicBezTo>
                    <a:pt x="20095" y="15596"/>
                    <a:pt x="23636" y="12976"/>
                    <a:pt x="23924" y="9433"/>
                  </a:cubicBezTo>
                  <a:cubicBezTo>
                    <a:pt x="25359" y="11860"/>
                    <a:pt x="27751" y="13774"/>
                    <a:pt x="30520" y="14355"/>
                  </a:cubicBezTo>
                  <a:cubicBezTo>
                    <a:pt x="31021" y="14454"/>
                    <a:pt x="31533" y="14502"/>
                    <a:pt x="32047" y="14502"/>
                  </a:cubicBezTo>
                  <a:cubicBezTo>
                    <a:pt x="34368" y="14502"/>
                    <a:pt x="36707" y="13508"/>
                    <a:pt x="38107" y="11689"/>
                  </a:cubicBezTo>
                  <a:cubicBezTo>
                    <a:pt x="39987" y="9296"/>
                    <a:pt x="39713" y="6255"/>
                    <a:pt x="38107" y="3828"/>
                  </a:cubicBezTo>
                  <a:lnTo>
                    <a:pt x="38107" y="3828"/>
                  </a:lnTo>
                  <a:cubicBezTo>
                    <a:pt x="39723" y="4062"/>
                    <a:pt x="41275" y="4746"/>
                    <a:pt x="42862" y="4746"/>
                  </a:cubicBezTo>
                  <a:cubicBezTo>
                    <a:pt x="43590" y="4746"/>
                    <a:pt x="44326" y="4602"/>
                    <a:pt x="45079" y="4204"/>
                  </a:cubicBezTo>
                  <a:cubicBezTo>
                    <a:pt x="46138" y="3589"/>
                    <a:pt x="46924" y="2666"/>
                    <a:pt x="47403" y="1538"/>
                  </a:cubicBezTo>
                  <a:lnTo>
                    <a:pt x="47403" y="1538"/>
                  </a:lnTo>
                  <a:cubicBezTo>
                    <a:pt x="46343" y="1778"/>
                    <a:pt x="45284" y="1983"/>
                    <a:pt x="44190" y="2085"/>
                  </a:cubicBezTo>
                  <a:cubicBezTo>
                    <a:pt x="43694" y="2129"/>
                    <a:pt x="43195" y="2152"/>
                    <a:pt x="42695" y="2152"/>
                  </a:cubicBezTo>
                  <a:cubicBezTo>
                    <a:pt x="40094" y="2152"/>
                    <a:pt x="37483" y="1536"/>
                    <a:pt x="35304" y="103"/>
                  </a:cubicBezTo>
                  <a:lnTo>
                    <a:pt x="35304" y="103"/>
                  </a:lnTo>
                  <a:cubicBezTo>
                    <a:pt x="35509" y="2154"/>
                    <a:pt x="35168" y="4238"/>
                    <a:pt x="34313" y="6118"/>
                  </a:cubicBezTo>
                  <a:cubicBezTo>
                    <a:pt x="33698" y="7519"/>
                    <a:pt x="32673" y="8886"/>
                    <a:pt x="31237" y="9296"/>
                  </a:cubicBezTo>
                  <a:cubicBezTo>
                    <a:pt x="30942" y="9379"/>
                    <a:pt x="30641" y="9417"/>
                    <a:pt x="30337" y="9417"/>
                  </a:cubicBezTo>
                  <a:cubicBezTo>
                    <a:pt x="29130" y="9417"/>
                    <a:pt x="27901" y="8810"/>
                    <a:pt x="27000" y="7964"/>
                  </a:cubicBezTo>
                  <a:cubicBezTo>
                    <a:pt x="25872" y="6904"/>
                    <a:pt x="25154" y="5503"/>
                    <a:pt x="24470" y="4136"/>
                  </a:cubicBezTo>
                  <a:cubicBezTo>
                    <a:pt x="24095" y="5879"/>
                    <a:pt x="23719" y="7690"/>
                    <a:pt x="22591" y="9091"/>
                  </a:cubicBezTo>
                  <a:cubicBezTo>
                    <a:pt x="21820" y="10025"/>
                    <a:pt x="20587" y="10672"/>
                    <a:pt x="19403" y="10672"/>
                  </a:cubicBezTo>
                  <a:cubicBezTo>
                    <a:pt x="18855" y="10672"/>
                    <a:pt x="18317" y="10533"/>
                    <a:pt x="17840" y="10219"/>
                  </a:cubicBezTo>
                  <a:cubicBezTo>
                    <a:pt x="16644" y="9433"/>
                    <a:pt x="16234" y="7827"/>
                    <a:pt x="16200" y="6391"/>
                  </a:cubicBezTo>
                  <a:cubicBezTo>
                    <a:pt x="16200" y="4956"/>
                    <a:pt x="16405" y="3486"/>
                    <a:pt x="16063" y="2085"/>
                  </a:cubicBezTo>
                  <a:cubicBezTo>
                    <a:pt x="13873" y="3108"/>
                    <a:pt x="11513" y="3622"/>
                    <a:pt x="9152" y="3622"/>
                  </a:cubicBezTo>
                  <a:cubicBezTo>
                    <a:pt x="7018" y="3622"/>
                    <a:pt x="4883" y="3202"/>
                    <a:pt x="2871" y="2359"/>
                  </a:cubicBezTo>
                  <a:cubicBezTo>
                    <a:pt x="1504" y="1778"/>
                    <a:pt x="820" y="889"/>
                    <a:pt x="0" y="0"/>
                  </a:cubicBezTo>
                  <a:close/>
                </a:path>
              </a:pathLst>
            </a:custGeom>
            <a:solidFill>
              <a:srgbClr val="FFB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5960837" y="2447662"/>
              <a:ext cx="1149383" cy="681828"/>
            </a:xfrm>
            <a:custGeom>
              <a:avLst/>
              <a:gdLst/>
              <a:ahLst/>
              <a:cxnLst/>
              <a:rect l="l" t="t" r="r" b="b"/>
              <a:pathLst>
                <a:path w="51061" h="30290" extrusionOk="0">
                  <a:moveTo>
                    <a:pt x="29647" y="888"/>
                  </a:moveTo>
                  <a:cubicBezTo>
                    <a:pt x="32140" y="888"/>
                    <a:pt x="34404" y="2601"/>
                    <a:pt x="35442" y="4860"/>
                  </a:cubicBezTo>
                  <a:cubicBezTo>
                    <a:pt x="36125" y="6364"/>
                    <a:pt x="36330" y="8038"/>
                    <a:pt x="36057" y="9645"/>
                  </a:cubicBezTo>
                  <a:cubicBezTo>
                    <a:pt x="35983" y="9988"/>
                    <a:pt x="36244" y="10261"/>
                    <a:pt x="36537" y="10261"/>
                  </a:cubicBezTo>
                  <a:cubicBezTo>
                    <a:pt x="36652" y="10261"/>
                    <a:pt x="36771" y="10219"/>
                    <a:pt x="36877" y="10123"/>
                  </a:cubicBezTo>
                  <a:cubicBezTo>
                    <a:pt x="38415" y="8585"/>
                    <a:pt x="40295" y="7321"/>
                    <a:pt x="42482" y="6945"/>
                  </a:cubicBezTo>
                  <a:cubicBezTo>
                    <a:pt x="42841" y="6879"/>
                    <a:pt x="43203" y="6847"/>
                    <a:pt x="43563" y="6847"/>
                  </a:cubicBezTo>
                  <a:cubicBezTo>
                    <a:pt x="45089" y="6847"/>
                    <a:pt x="46566" y="7437"/>
                    <a:pt x="47506" y="8654"/>
                  </a:cubicBezTo>
                  <a:cubicBezTo>
                    <a:pt x="48531" y="10055"/>
                    <a:pt x="48907" y="11798"/>
                    <a:pt x="48565" y="13472"/>
                  </a:cubicBezTo>
                  <a:cubicBezTo>
                    <a:pt x="48155" y="15250"/>
                    <a:pt x="46959" y="16719"/>
                    <a:pt x="45319" y="17505"/>
                  </a:cubicBezTo>
                  <a:cubicBezTo>
                    <a:pt x="44278" y="17998"/>
                    <a:pt x="43149" y="18247"/>
                    <a:pt x="42021" y="18247"/>
                  </a:cubicBezTo>
                  <a:cubicBezTo>
                    <a:pt x="41038" y="18247"/>
                    <a:pt x="40056" y="18058"/>
                    <a:pt x="39133" y="17676"/>
                  </a:cubicBezTo>
                  <a:cubicBezTo>
                    <a:pt x="39051" y="17632"/>
                    <a:pt x="38968" y="17612"/>
                    <a:pt x="38888" y="17612"/>
                  </a:cubicBezTo>
                  <a:cubicBezTo>
                    <a:pt x="38536" y="17612"/>
                    <a:pt x="38254" y="17997"/>
                    <a:pt x="38449" y="18360"/>
                  </a:cubicBezTo>
                  <a:cubicBezTo>
                    <a:pt x="39611" y="20855"/>
                    <a:pt x="38723" y="23965"/>
                    <a:pt x="36809" y="25810"/>
                  </a:cubicBezTo>
                  <a:cubicBezTo>
                    <a:pt x="35817" y="26767"/>
                    <a:pt x="34553" y="27348"/>
                    <a:pt x="33186" y="27451"/>
                  </a:cubicBezTo>
                  <a:cubicBezTo>
                    <a:pt x="33122" y="27452"/>
                    <a:pt x="33059" y="27453"/>
                    <a:pt x="32995" y="27453"/>
                  </a:cubicBezTo>
                  <a:cubicBezTo>
                    <a:pt x="31661" y="27453"/>
                    <a:pt x="30363" y="27110"/>
                    <a:pt x="29221" y="26425"/>
                  </a:cubicBezTo>
                  <a:cubicBezTo>
                    <a:pt x="27854" y="25639"/>
                    <a:pt x="26829" y="24375"/>
                    <a:pt x="26385" y="22871"/>
                  </a:cubicBezTo>
                  <a:cubicBezTo>
                    <a:pt x="26309" y="22643"/>
                    <a:pt x="26118" y="22537"/>
                    <a:pt x="25927" y="22537"/>
                  </a:cubicBezTo>
                  <a:cubicBezTo>
                    <a:pt x="25688" y="22537"/>
                    <a:pt x="25447" y="22704"/>
                    <a:pt x="25428" y="23008"/>
                  </a:cubicBezTo>
                  <a:cubicBezTo>
                    <a:pt x="25291" y="25981"/>
                    <a:pt x="22762" y="28510"/>
                    <a:pt x="19891" y="29159"/>
                  </a:cubicBezTo>
                  <a:cubicBezTo>
                    <a:pt x="19434" y="29268"/>
                    <a:pt x="18969" y="29322"/>
                    <a:pt x="18506" y="29322"/>
                  </a:cubicBezTo>
                  <a:cubicBezTo>
                    <a:pt x="17518" y="29322"/>
                    <a:pt x="16538" y="29078"/>
                    <a:pt x="15653" y="28613"/>
                  </a:cubicBezTo>
                  <a:cubicBezTo>
                    <a:pt x="14355" y="27895"/>
                    <a:pt x="13261" y="26835"/>
                    <a:pt x="12577" y="25503"/>
                  </a:cubicBezTo>
                  <a:cubicBezTo>
                    <a:pt x="11723" y="24067"/>
                    <a:pt x="11450" y="22358"/>
                    <a:pt x="11723" y="20718"/>
                  </a:cubicBezTo>
                  <a:cubicBezTo>
                    <a:pt x="11812" y="20392"/>
                    <a:pt x="11566" y="20117"/>
                    <a:pt x="11277" y="20117"/>
                  </a:cubicBezTo>
                  <a:cubicBezTo>
                    <a:pt x="11232" y="20117"/>
                    <a:pt x="11187" y="20123"/>
                    <a:pt x="11142" y="20137"/>
                  </a:cubicBezTo>
                  <a:cubicBezTo>
                    <a:pt x="10114" y="20289"/>
                    <a:pt x="9054" y="20410"/>
                    <a:pt x="7997" y="20410"/>
                  </a:cubicBezTo>
                  <a:cubicBezTo>
                    <a:pt x="7157" y="20410"/>
                    <a:pt x="6320" y="20334"/>
                    <a:pt x="5503" y="20137"/>
                  </a:cubicBezTo>
                  <a:cubicBezTo>
                    <a:pt x="4033" y="19795"/>
                    <a:pt x="2735" y="18941"/>
                    <a:pt x="1812" y="17744"/>
                  </a:cubicBezTo>
                  <a:cubicBezTo>
                    <a:pt x="1026" y="16548"/>
                    <a:pt x="821" y="15045"/>
                    <a:pt x="1231" y="13677"/>
                  </a:cubicBezTo>
                  <a:cubicBezTo>
                    <a:pt x="1641" y="12242"/>
                    <a:pt x="2632" y="11046"/>
                    <a:pt x="3931" y="10362"/>
                  </a:cubicBezTo>
                  <a:cubicBezTo>
                    <a:pt x="4976" y="9805"/>
                    <a:pt x="6115" y="9532"/>
                    <a:pt x="7275" y="9532"/>
                  </a:cubicBezTo>
                  <a:cubicBezTo>
                    <a:pt x="7822" y="9532"/>
                    <a:pt x="8373" y="9592"/>
                    <a:pt x="8921" y="9713"/>
                  </a:cubicBezTo>
                  <a:cubicBezTo>
                    <a:pt x="8960" y="9722"/>
                    <a:pt x="8999" y="9726"/>
                    <a:pt x="9038" y="9726"/>
                  </a:cubicBezTo>
                  <a:cubicBezTo>
                    <a:pt x="9295" y="9726"/>
                    <a:pt x="9506" y="9532"/>
                    <a:pt x="9536" y="9235"/>
                  </a:cubicBezTo>
                  <a:cubicBezTo>
                    <a:pt x="9467" y="8688"/>
                    <a:pt x="9502" y="8141"/>
                    <a:pt x="9604" y="7594"/>
                  </a:cubicBezTo>
                  <a:cubicBezTo>
                    <a:pt x="9741" y="7047"/>
                    <a:pt x="9946" y="6535"/>
                    <a:pt x="10185" y="6056"/>
                  </a:cubicBezTo>
                  <a:cubicBezTo>
                    <a:pt x="10732" y="5065"/>
                    <a:pt x="11484" y="4211"/>
                    <a:pt x="12407" y="3595"/>
                  </a:cubicBezTo>
                  <a:cubicBezTo>
                    <a:pt x="13410" y="2964"/>
                    <a:pt x="14554" y="2645"/>
                    <a:pt x="15698" y="2645"/>
                  </a:cubicBezTo>
                  <a:cubicBezTo>
                    <a:pt x="16658" y="2645"/>
                    <a:pt x="17617" y="2870"/>
                    <a:pt x="18490" y="3322"/>
                  </a:cubicBezTo>
                  <a:cubicBezTo>
                    <a:pt x="19618" y="3835"/>
                    <a:pt x="20575" y="4621"/>
                    <a:pt x="21292" y="5646"/>
                  </a:cubicBezTo>
                  <a:cubicBezTo>
                    <a:pt x="21375" y="5760"/>
                    <a:pt x="21487" y="5808"/>
                    <a:pt x="21596" y="5808"/>
                  </a:cubicBezTo>
                  <a:cubicBezTo>
                    <a:pt x="21597" y="5808"/>
                    <a:pt x="21599" y="5808"/>
                    <a:pt x="21600" y="5808"/>
                  </a:cubicBezTo>
                  <a:lnTo>
                    <a:pt x="21600" y="5808"/>
                  </a:lnTo>
                  <a:cubicBezTo>
                    <a:pt x="21634" y="5845"/>
                    <a:pt x="21668" y="5882"/>
                    <a:pt x="21703" y="5919"/>
                  </a:cubicBezTo>
                  <a:cubicBezTo>
                    <a:pt x="21771" y="5988"/>
                    <a:pt x="21865" y="6022"/>
                    <a:pt x="21955" y="6022"/>
                  </a:cubicBezTo>
                  <a:cubicBezTo>
                    <a:pt x="22044" y="6022"/>
                    <a:pt x="22130" y="5988"/>
                    <a:pt x="22181" y="5919"/>
                  </a:cubicBezTo>
                  <a:cubicBezTo>
                    <a:pt x="23856" y="3800"/>
                    <a:pt x="25906" y="1442"/>
                    <a:pt x="28743" y="964"/>
                  </a:cubicBezTo>
                  <a:cubicBezTo>
                    <a:pt x="29046" y="913"/>
                    <a:pt x="29348" y="888"/>
                    <a:pt x="29647" y="888"/>
                  </a:cubicBezTo>
                  <a:close/>
                  <a:moveTo>
                    <a:pt x="29673" y="0"/>
                  </a:moveTo>
                  <a:cubicBezTo>
                    <a:pt x="29568" y="0"/>
                    <a:pt x="29463" y="2"/>
                    <a:pt x="29358" y="7"/>
                  </a:cubicBezTo>
                  <a:cubicBezTo>
                    <a:pt x="27854" y="178"/>
                    <a:pt x="26419" y="759"/>
                    <a:pt x="25223" y="1716"/>
                  </a:cubicBezTo>
                  <a:cubicBezTo>
                    <a:pt x="23969" y="2750"/>
                    <a:pt x="22860" y="3899"/>
                    <a:pt x="21920" y="5162"/>
                  </a:cubicBezTo>
                  <a:lnTo>
                    <a:pt x="21920" y="5162"/>
                  </a:lnTo>
                  <a:cubicBezTo>
                    <a:pt x="21885" y="5125"/>
                    <a:pt x="21849" y="5088"/>
                    <a:pt x="21814" y="5051"/>
                  </a:cubicBezTo>
                  <a:lnTo>
                    <a:pt x="21814" y="5051"/>
                  </a:lnTo>
                  <a:cubicBezTo>
                    <a:pt x="21210" y="4053"/>
                    <a:pt x="20398" y="3212"/>
                    <a:pt x="19379" y="2638"/>
                  </a:cubicBezTo>
                  <a:cubicBezTo>
                    <a:pt x="18285" y="2023"/>
                    <a:pt x="17055" y="1682"/>
                    <a:pt x="15824" y="1682"/>
                  </a:cubicBezTo>
                  <a:cubicBezTo>
                    <a:pt x="13261" y="1682"/>
                    <a:pt x="10903" y="3014"/>
                    <a:pt x="9638" y="5202"/>
                  </a:cubicBezTo>
                  <a:cubicBezTo>
                    <a:pt x="8987" y="6267"/>
                    <a:pt x="8618" y="7461"/>
                    <a:pt x="8553" y="8671"/>
                  </a:cubicBezTo>
                  <a:lnTo>
                    <a:pt x="8553" y="8671"/>
                  </a:lnTo>
                  <a:cubicBezTo>
                    <a:pt x="8130" y="8605"/>
                    <a:pt x="7705" y="8572"/>
                    <a:pt x="7281" y="8572"/>
                  </a:cubicBezTo>
                  <a:cubicBezTo>
                    <a:pt x="6151" y="8572"/>
                    <a:pt x="5032" y="8807"/>
                    <a:pt x="3999" y="9269"/>
                  </a:cubicBezTo>
                  <a:cubicBezTo>
                    <a:pt x="2461" y="9952"/>
                    <a:pt x="1231" y="11251"/>
                    <a:pt x="616" y="12857"/>
                  </a:cubicBezTo>
                  <a:cubicBezTo>
                    <a:pt x="0" y="14361"/>
                    <a:pt x="35" y="16104"/>
                    <a:pt x="718" y="17574"/>
                  </a:cubicBezTo>
                  <a:cubicBezTo>
                    <a:pt x="1538" y="19112"/>
                    <a:pt x="2940" y="20239"/>
                    <a:pt x="4580" y="20786"/>
                  </a:cubicBezTo>
                  <a:cubicBezTo>
                    <a:pt x="5708" y="21192"/>
                    <a:pt x="6882" y="21333"/>
                    <a:pt x="8069" y="21333"/>
                  </a:cubicBezTo>
                  <a:cubicBezTo>
                    <a:pt x="8945" y="21333"/>
                    <a:pt x="9828" y="21256"/>
                    <a:pt x="10704" y="21151"/>
                  </a:cubicBezTo>
                  <a:lnTo>
                    <a:pt x="10704" y="21151"/>
                  </a:lnTo>
                  <a:cubicBezTo>
                    <a:pt x="10425" y="24283"/>
                    <a:pt x="12058" y="27475"/>
                    <a:pt x="14696" y="29159"/>
                  </a:cubicBezTo>
                  <a:cubicBezTo>
                    <a:pt x="15877" y="29901"/>
                    <a:pt x="17212" y="30289"/>
                    <a:pt x="18578" y="30289"/>
                  </a:cubicBezTo>
                  <a:cubicBezTo>
                    <a:pt x="18912" y="30289"/>
                    <a:pt x="19248" y="30266"/>
                    <a:pt x="19584" y="30219"/>
                  </a:cubicBezTo>
                  <a:cubicBezTo>
                    <a:pt x="21258" y="29980"/>
                    <a:pt x="22796" y="29194"/>
                    <a:pt x="24027" y="28032"/>
                  </a:cubicBezTo>
                  <a:cubicBezTo>
                    <a:pt x="25023" y="27108"/>
                    <a:pt x="25742" y="25926"/>
                    <a:pt x="26112" y="24632"/>
                  </a:cubicBezTo>
                  <a:lnTo>
                    <a:pt x="26112" y="24632"/>
                  </a:lnTo>
                  <a:cubicBezTo>
                    <a:pt x="27438" y="26895"/>
                    <a:pt x="30009" y="28391"/>
                    <a:pt x="32673" y="28476"/>
                  </a:cubicBezTo>
                  <a:cubicBezTo>
                    <a:pt x="32721" y="28477"/>
                    <a:pt x="32768" y="28477"/>
                    <a:pt x="32815" y="28477"/>
                  </a:cubicBezTo>
                  <a:cubicBezTo>
                    <a:pt x="34372" y="28477"/>
                    <a:pt x="35889" y="27934"/>
                    <a:pt x="37116" y="26972"/>
                  </a:cubicBezTo>
                  <a:cubicBezTo>
                    <a:pt x="38347" y="25947"/>
                    <a:pt x="39235" y="24614"/>
                    <a:pt x="39679" y="23076"/>
                  </a:cubicBezTo>
                  <a:cubicBezTo>
                    <a:pt x="40085" y="21697"/>
                    <a:pt x="40084" y="20254"/>
                    <a:pt x="39694" y="18898"/>
                  </a:cubicBezTo>
                  <a:lnTo>
                    <a:pt x="39694" y="18898"/>
                  </a:lnTo>
                  <a:cubicBezTo>
                    <a:pt x="40484" y="19129"/>
                    <a:pt x="41300" y="19242"/>
                    <a:pt x="42115" y="19242"/>
                  </a:cubicBezTo>
                  <a:cubicBezTo>
                    <a:pt x="43118" y="19242"/>
                    <a:pt x="44121" y="19071"/>
                    <a:pt x="45079" y="18736"/>
                  </a:cubicBezTo>
                  <a:cubicBezTo>
                    <a:pt x="49283" y="17334"/>
                    <a:pt x="51060" y="12379"/>
                    <a:pt x="48702" y="8619"/>
                  </a:cubicBezTo>
                  <a:cubicBezTo>
                    <a:pt x="47622" y="6904"/>
                    <a:pt x="45744" y="5867"/>
                    <a:pt x="43728" y="5867"/>
                  </a:cubicBezTo>
                  <a:cubicBezTo>
                    <a:pt x="43575" y="5867"/>
                    <a:pt x="43422" y="5873"/>
                    <a:pt x="43268" y="5885"/>
                  </a:cubicBezTo>
                  <a:cubicBezTo>
                    <a:pt x="41935" y="5988"/>
                    <a:pt x="40636" y="6398"/>
                    <a:pt x="39440" y="7047"/>
                  </a:cubicBezTo>
                  <a:cubicBezTo>
                    <a:pt x="38612" y="7497"/>
                    <a:pt x="37833" y="8012"/>
                    <a:pt x="37115" y="8604"/>
                  </a:cubicBezTo>
                  <a:lnTo>
                    <a:pt x="37115" y="8604"/>
                  </a:lnTo>
                  <a:cubicBezTo>
                    <a:pt x="37217" y="5791"/>
                    <a:pt x="36127" y="2961"/>
                    <a:pt x="33733" y="1306"/>
                  </a:cubicBezTo>
                  <a:cubicBezTo>
                    <a:pt x="32553" y="444"/>
                    <a:pt x="31135" y="0"/>
                    <a:pt x="29673" y="0"/>
                  </a:cubicBezTo>
                  <a:close/>
                </a:path>
              </a:pathLst>
            </a:custGeom>
            <a:solidFill>
              <a:srgbClr val="FFB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4571988" y="1364459"/>
            <a:ext cx="1413268" cy="782493"/>
            <a:chOff x="1425725" y="1417109"/>
            <a:chExt cx="1413268" cy="782493"/>
          </a:xfrm>
        </p:grpSpPr>
        <p:sp>
          <p:nvSpPr>
            <p:cNvPr id="64" name="Google Shape;64;p13"/>
            <p:cNvSpPr/>
            <p:nvPr/>
          </p:nvSpPr>
          <p:spPr>
            <a:xfrm>
              <a:off x="1447267" y="1417109"/>
              <a:ext cx="1351703" cy="782493"/>
            </a:xfrm>
            <a:custGeom>
              <a:avLst/>
              <a:gdLst/>
              <a:ahLst/>
              <a:cxnLst/>
              <a:rect l="l" t="t" r="r" b="b"/>
              <a:pathLst>
                <a:path w="60049" h="34762" extrusionOk="0">
                  <a:moveTo>
                    <a:pt x="33763" y="1"/>
                  </a:moveTo>
                  <a:cubicBezTo>
                    <a:pt x="31706" y="1"/>
                    <a:pt x="29624" y="840"/>
                    <a:pt x="28094" y="2248"/>
                  </a:cubicBezTo>
                  <a:cubicBezTo>
                    <a:pt x="26119" y="4096"/>
                    <a:pt x="25094" y="7250"/>
                    <a:pt x="24853" y="10050"/>
                  </a:cubicBezTo>
                  <a:lnTo>
                    <a:pt x="24853" y="10050"/>
                  </a:lnTo>
                  <a:cubicBezTo>
                    <a:pt x="24859" y="7656"/>
                    <a:pt x="23079" y="5342"/>
                    <a:pt x="20746" y="4743"/>
                  </a:cubicBezTo>
                  <a:cubicBezTo>
                    <a:pt x="20310" y="4647"/>
                    <a:pt x="19873" y="4600"/>
                    <a:pt x="19440" y="4600"/>
                  </a:cubicBezTo>
                  <a:cubicBezTo>
                    <a:pt x="17258" y="4600"/>
                    <a:pt x="15194" y="5783"/>
                    <a:pt x="14081" y="7750"/>
                  </a:cubicBezTo>
                  <a:cubicBezTo>
                    <a:pt x="12646" y="10416"/>
                    <a:pt x="13774" y="14107"/>
                    <a:pt x="15380" y="16705"/>
                  </a:cubicBezTo>
                  <a:cubicBezTo>
                    <a:pt x="13253" y="16073"/>
                    <a:pt x="11029" y="15506"/>
                    <a:pt x="8841" y="15506"/>
                  </a:cubicBezTo>
                  <a:cubicBezTo>
                    <a:pt x="7830" y="15506"/>
                    <a:pt x="6827" y="15627"/>
                    <a:pt x="5845" y="15919"/>
                  </a:cubicBezTo>
                  <a:cubicBezTo>
                    <a:pt x="2701" y="16841"/>
                    <a:pt x="1" y="19815"/>
                    <a:pt x="548" y="23027"/>
                  </a:cubicBezTo>
                  <a:cubicBezTo>
                    <a:pt x="1386" y="27756"/>
                    <a:pt x="6495" y="29389"/>
                    <a:pt x="11464" y="29389"/>
                  </a:cubicBezTo>
                  <a:cubicBezTo>
                    <a:pt x="14396" y="29389"/>
                    <a:pt x="17280" y="28820"/>
                    <a:pt x="19208" y="27983"/>
                  </a:cubicBezTo>
                  <a:cubicBezTo>
                    <a:pt x="19408" y="27883"/>
                    <a:pt x="19645" y="27819"/>
                    <a:pt x="19878" y="27819"/>
                  </a:cubicBezTo>
                  <a:cubicBezTo>
                    <a:pt x="19963" y="27819"/>
                    <a:pt x="20048" y="27828"/>
                    <a:pt x="20131" y="27846"/>
                  </a:cubicBezTo>
                  <a:cubicBezTo>
                    <a:pt x="20370" y="27983"/>
                    <a:pt x="20575" y="28222"/>
                    <a:pt x="20678" y="28461"/>
                  </a:cubicBezTo>
                  <a:cubicBezTo>
                    <a:pt x="23021" y="32712"/>
                    <a:pt x="27339" y="34762"/>
                    <a:pt x="31786" y="34762"/>
                  </a:cubicBezTo>
                  <a:cubicBezTo>
                    <a:pt x="34668" y="34762"/>
                    <a:pt x="37603" y="33901"/>
                    <a:pt x="40090" y="32221"/>
                  </a:cubicBezTo>
                  <a:cubicBezTo>
                    <a:pt x="42004" y="30922"/>
                    <a:pt x="44157" y="29008"/>
                    <a:pt x="44704" y="26753"/>
                  </a:cubicBezTo>
                  <a:cubicBezTo>
                    <a:pt x="46687" y="27799"/>
                    <a:pt x="48892" y="28331"/>
                    <a:pt x="51108" y="28331"/>
                  </a:cubicBezTo>
                  <a:cubicBezTo>
                    <a:pt x="52366" y="28331"/>
                    <a:pt x="53628" y="28159"/>
                    <a:pt x="54854" y="27812"/>
                  </a:cubicBezTo>
                  <a:cubicBezTo>
                    <a:pt x="56905" y="27265"/>
                    <a:pt x="58921" y="26035"/>
                    <a:pt x="59639" y="24053"/>
                  </a:cubicBezTo>
                  <a:cubicBezTo>
                    <a:pt x="59981" y="23130"/>
                    <a:pt x="60049" y="22139"/>
                    <a:pt x="59844" y="21148"/>
                  </a:cubicBezTo>
                  <a:cubicBezTo>
                    <a:pt x="59253" y="17694"/>
                    <a:pt x="55914" y="14948"/>
                    <a:pt x="52432" y="14948"/>
                  </a:cubicBezTo>
                  <a:cubicBezTo>
                    <a:pt x="52089" y="14948"/>
                    <a:pt x="51745" y="14975"/>
                    <a:pt x="51402" y="15030"/>
                  </a:cubicBezTo>
                  <a:cubicBezTo>
                    <a:pt x="51607" y="13390"/>
                    <a:pt x="51778" y="11749"/>
                    <a:pt x="51402" y="10143"/>
                  </a:cubicBezTo>
                  <a:cubicBezTo>
                    <a:pt x="50787" y="7887"/>
                    <a:pt x="49010" y="6110"/>
                    <a:pt x="46754" y="5461"/>
                  </a:cubicBezTo>
                  <a:cubicBezTo>
                    <a:pt x="46295" y="5342"/>
                    <a:pt x="45811" y="5286"/>
                    <a:pt x="45317" y="5286"/>
                  </a:cubicBezTo>
                  <a:cubicBezTo>
                    <a:pt x="43384" y="5286"/>
                    <a:pt x="41308" y="6143"/>
                    <a:pt x="40056" y="7477"/>
                  </a:cubicBezTo>
                  <a:cubicBezTo>
                    <a:pt x="40808" y="4640"/>
                    <a:pt x="38962" y="1496"/>
                    <a:pt x="36228" y="437"/>
                  </a:cubicBezTo>
                  <a:cubicBezTo>
                    <a:pt x="35436" y="140"/>
                    <a:pt x="34602" y="1"/>
                    <a:pt x="33763" y="1"/>
                  </a:cubicBezTo>
                  <a:close/>
                </a:path>
              </a:pathLst>
            </a:custGeom>
            <a:solidFill>
              <a:srgbClr val="FFB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1456496" y="1840815"/>
              <a:ext cx="1340178" cy="358787"/>
            </a:xfrm>
            <a:custGeom>
              <a:avLst/>
              <a:gdLst/>
              <a:ahLst/>
              <a:cxnLst/>
              <a:rect l="l" t="t" r="r" b="b"/>
              <a:pathLst>
                <a:path w="59537" h="15939" extrusionOk="0">
                  <a:moveTo>
                    <a:pt x="41799" y="1"/>
                  </a:moveTo>
                  <a:cubicBezTo>
                    <a:pt x="39748" y="4204"/>
                    <a:pt x="35544" y="7485"/>
                    <a:pt x="30862" y="7725"/>
                  </a:cubicBezTo>
                  <a:cubicBezTo>
                    <a:pt x="30676" y="7735"/>
                    <a:pt x="30489" y="7741"/>
                    <a:pt x="30303" y="7741"/>
                  </a:cubicBezTo>
                  <a:cubicBezTo>
                    <a:pt x="25834" y="7741"/>
                    <a:pt x="21354" y="4636"/>
                    <a:pt x="20370" y="240"/>
                  </a:cubicBezTo>
                  <a:cubicBezTo>
                    <a:pt x="18149" y="2188"/>
                    <a:pt x="15688" y="3931"/>
                    <a:pt x="12885" y="4888"/>
                  </a:cubicBezTo>
                  <a:cubicBezTo>
                    <a:pt x="11473" y="5370"/>
                    <a:pt x="9974" y="5644"/>
                    <a:pt x="8489" y="5644"/>
                  </a:cubicBezTo>
                  <a:cubicBezTo>
                    <a:pt x="7027" y="5644"/>
                    <a:pt x="5578" y="5379"/>
                    <a:pt x="4239" y="4785"/>
                  </a:cubicBezTo>
                  <a:cubicBezTo>
                    <a:pt x="2769" y="4136"/>
                    <a:pt x="1539" y="3111"/>
                    <a:pt x="616" y="1812"/>
                  </a:cubicBezTo>
                  <a:cubicBezTo>
                    <a:pt x="548" y="1675"/>
                    <a:pt x="479" y="1573"/>
                    <a:pt x="445" y="1436"/>
                  </a:cubicBezTo>
                  <a:cubicBezTo>
                    <a:pt x="103" y="2325"/>
                    <a:pt x="1" y="3282"/>
                    <a:pt x="138" y="4204"/>
                  </a:cubicBezTo>
                  <a:cubicBezTo>
                    <a:pt x="976" y="8933"/>
                    <a:pt x="6085" y="10566"/>
                    <a:pt x="11054" y="10566"/>
                  </a:cubicBezTo>
                  <a:cubicBezTo>
                    <a:pt x="13986" y="10566"/>
                    <a:pt x="16870" y="9997"/>
                    <a:pt x="18798" y="9160"/>
                  </a:cubicBezTo>
                  <a:cubicBezTo>
                    <a:pt x="18998" y="9060"/>
                    <a:pt x="19235" y="8996"/>
                    <a:pt x="19468" y="8996"/>
                  </a:cubicBezTo>
                  <a:cubicBezTo>
                    <a:pt x="19553" y="8996"/>
                    <a:pt x="19638" y="9005"/>
                    <a:pt x="19721" y="9023"/>
                  </a:cubicBezTo>
                  <a:cubicBezTo>
                    <a:pt x="19960" y="9160"/>
                    <a:pt x="20165" y="9399"/>
                    <a:pt x="20268" y="9638"/>
                  </a:cubicBezTo>
                  <a:cubicBezTo>
                    <a:pt x="22590" y="13889"/>
                    <a:pt x="26913" y="15939"/>
                    <a:pt x="31366" y="15939"/>
                  </a:cubicBezTo>
                  <a:cubicBezTo>
                    <a:pt x="34253" y="15939"/>
                    <a:pt x="37193" y="15078"/>
                    <a:pt x="39680" y="13398"/>
                  </a:cubicBezTo>
                  <a:cubicBezTo>
                    <a:pt x="41594" y="12099"/>
                    <a:pt x="43747" y="10185"/>
                    <a:pt x="44294" y="7930"/>
                  </a:cubicBezTo>
                  <a:cubicBezTo>
                    <a:pt x="46282" y="9000"/>
                    <a:pt x="48494" y="9540"/>
                    <a:pt x="50715" y="9540"/>
                  </a:cubicBezTo>
                  <a:cubicBezTo>
                    <a:pt x="51968" y="9540"/>
                    <a:pt x="53224" y="9368"/>
                    <a:pt x="54444" y="9023"/>
                  </a:cubicBezTo>
                  <a:cubicBezTo>
                    <a:pt x="56495" y="8442"/>
                    <a:pt x="58511" y="7212"/>
                    <a:pt x="59229" y="5230"/>
                  </a:cubicBezTo>
                  <a:cubicBezTo>
                    <a:pt x="59400" y="4785"/>
                    <a:pt x="59502" y="4341"/>
                    <a:pt x="59536" y="3897"/>
                  </a:cubicBezTo>
                  <a:lnTo>
                    <a:pt x="59536" y="3897"/>
                  </a:lnTo>
                  <a:cubicBezTo>
                    <a:pt x="58000" y="4232"/>
                    <a:pt x="56426" y="4398"/>
                    <a:pt x="54853" y="4398"/>
                  </a:cubicBezTo>
                  <a:cubicBezTo>
                    <a:pt x="50165" y="4398"/>
                    <a:pt x="45484" y="2918"/>
                    <a:pt x="41799" y="1"/>
                  </a:cubicBezTo>
                  <a:close/>
                </a:path>
              </a:pathLst>
            </a:custGeom>
            <a:solidFill>
              <a:srgbClr val="FFB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425725" y="1420126"/>
              <a:ext cx="1413268" cy="770427"/>
            </a:xfrm>
            <a:custGeom>
              <a:avLst/>
              <a:gdLst/>
              <a:ahLst/>
              <a:cxnLst/>
              <a:rect l="l" t="t" r="r" b="b"/>
              <a:pathLst>
                <a:path w="62784" h="34226" extrusionOk="0">
                  <a:moveTo>
                    <a:pt x="34326" y="979"/>
                  </a:moveTo>
                  <a:cubicBezTo>
                    <a:pt x="34676" y="979"/>
                    <a:pt x="35027" y="1016"/>
                    <a:pt x="35374" y="1089"/>
                  </a:cubicBezTo>
                  <a:cubicBezTo>
                    <a:pt x="36672" y="1430"/>
                    <a:pt x="37800" y="2217"/>
                    <a:pt x="38552" y="3344"/>
                  </a:cubicBezTo>
                  <a:cubicBezTo>
                    <a:pt x="39475" y="4780"/>
                    <a:pt x="40056" y="6420"/>
                    <a:pt x="40192" y="8129"/>
                  </a:cubicBezTo>
                  <a:cubicBezTo>
                    <a:pt x="40192" y="8368"/>
                    <a:pt x="40363" y="8573"/>
                    <a:pt x="40568" y="8642"/>
                  </a:cubicBezTo>
                  <a:cubicBezTo>
                    <a:pt x="40618" y="8656"/>
                    <a:pt x="40668" y="8663"/>
                    <a:pt x="40717" y="8663"/>
                  </a:cubicBezTo>
                  <a:cubicBezTo>
                    <a:pt x="40901" y="8663"/>
                    <a:pt x="41068" y="8565"/>
                    <a:pt x="41149" y="8402"/>
                  </a:cubicBezTo>
                  <a:cubicBezTo>
                    <a:pt x="41979" y="6659"/>
                    <a:pt x="43728" y="5588"/>
                    <a:pt x="45597" y="5588"/>
                  </a:cubicBezTo>
                  <a:cubicBezTo>
                    <a:pt x="46037" y="5588"/>
                    <a:pt x="46483" y="5647"/>
                    <a:pt x="46925" y="5771"/>
                  </a:cubicBezTo>
                  <a:cubicBezTo>
                    <a:pt x="49249" y="6420"/>
                    <a:pt x="50514" y="8539"/>
                    <a:pt x="50753" y="10863"/>
                  </a:cubicBezTo>
                  <a:cubicBezTo>
                    <a:pt x="50890" y="12162"/>
                    <a:pt x="50787" y="13529"/>
                    <a:pt x="50445" y="14793"/>
                  </a:cubicBezTo>
                  <a:cubicBezTo>
                    <a:pt x="50391" y="15119"/>
                    <a:pt x="50638" y="15402"/>
                    <a:pt x="50931" y="15402"/>
                  </a:cubicBezTo>
                  <a:cubicBezTo>
                    <a:pt x="51007" y="15402"/>
                    <a:pt x="51086" y="15383"/>
                    <a:pt x="51163" y="15340"/>
                  </a:cubicBezTo>
                  <a:cubicBezTo>
                    <a:pt x="51986" y="14838"/>
                    <a:pt x="52877" y="14619"/>
                    <a:pt x="53778" y="14619"/>
                  </a:cubicBezTo>
                  <a:cubicBezTo>
                    <a:pt x="56432" y="14619"/>
                    <a:pt x="59175" y="16521"/>
                    <a:pt x="60527" y="18690"/>
                  </a:cubicBezTo>
                  <a:cubicBezTo>
                    <a:pt x="61074" y="19510"/>
                    <a:pt x="61348" y="20501"/>
                    <a:pt x="61245" y="21458"/>
                  </a:cubicBezTo>
                  <a:cubicBezTo>
                    <a:pt x="61040" y="22415"/>
                    <a:pt x="60596" y="23269"/>
                    <a:pt x="59946" y="23953"/>
                  </a:cubicBezTo>
                  <a:cubicBezTo>
                    <a:pt x="59263" y="24671"/>
                    <a:pt x="58477" y="25320"/>
                    <a:pt x="57657" y="25901"/>
                  </a:cubicBezTo>
                  <a:cubicBezTo>
                    <a:pt x="56768" y="26482"/>
                    <a:pt x="55811" y="26960"/>
                    <a:pt x="54820" y="27234"/>
                  </a:cubicBezTo>
                  <a:cubicBezTo>
                    <a:pt x="54332" y="27361"/>
                    <a:pt x="53848" y="27418"/>
                    <a:pt x="53369" y="27418"/>
                  </a:cubicBezTo>
                  <a:cubicBezTo>
                    <a:pt x="51665" y="27418"/>
                    <a:pt x="50025" y="26701"/>
                    <a:pt x="48531" y="25901"/>
                  </a:cubicBezTo>
                  <a:cubicBezTo>
                    <a:pt x="48053" y="25593"/>
                    <a:pt x="47575" y="25320"/>
                    <a:pt x="47062" y="25115"/>
                  </a:cubicBezTo>
                  <a:cubicBezTo>
                    <a:pt x="46915" y="25066"/>
                    <a:pt x="46765" y="25042"/>
                    <a:pt x="46617" y="25042"/>
                  </a:cubicBezTo>
                  <a:cubicBezTo>
                    <a:pt x="46250" y="25042"/>
                    <a:pt x="45895" y="25188"/>
                    <a:pt x="45626" y="25457"/>
                  </a:cubicBezTo>
                  <a:cubicBezTo>
                    <a:pt x="45285" y="25798"/>
                    <a:pt x="44977" y="26174"/>
                    <a:pt x="44738" y="26584"/>
                  </a:cubicBezTo>
                  <a:cubicBezTo>
                    <a:pt x="44464" y="26995"/>
                    <a:pt x="44157" y="27370"/>
                    <a:pt x="43849" y="27746"/>
                  </a:cubicBezTo>
                  <a:cubicBezTo>
                    <a:pt x="41320" y="30788"/>
                    <a:pt x="37698" y="33010"/>
                    <a:pt x="33665" y="33180"/>
                  </a:cubicBezTo>
                  <a:cubicBezTo>
                    <a:pt x="33530" y="33185"/>
                    <a:pt x="33395" y="33187"/>
                    <a:pt x="33261" y="33187"/>
                  </a:cubicBezTo>
                  <a:cubicBezTo>
                    <a:pt x="31384" y="33187"/>
                    <a:pt x="29547" y="32743"/>
                    <a:pt x="27889" y="31882"/>
                  </a:cubicBezTo>
                  <a:cubicBezTo>
                    <a:pt x="26009" y="30856"/>
                    <a:pt x="24608" y="29216"/>
                    <a:pt x="23412" y="27507"/>
                  </a:cubicBezTo>
                  <a:cubicBezTo>
                    <a:pt x="23104" y="27063"/>
                    <a:pt x="22797" y="26619"/>
                    <a:pt x="22523" y="26140"/>
                  </a:cubicBezTo>
                  <a:cubicBezTo>
                    <a:pt x="22421" y="25986"/>
                    <a:pt x="22258" y="25909"/>
                    <a:pt x="22100" y="25909"/>
                  </a:cubicBezTo>
                  <a:cubicBezTo>
                    <a:pt x="21942" y="25909"/>
                    <a:pt x="21788" y="25986"/>
                    <a:pt x="21703" y="26140"/>
                  </a:cubicBezTo>
                  <a:cubicBezTo>
                    <a:pt x="20131" y="28464"/>
                    <a:pt x="17568" y="29865"/>
                    <a:pt x="14936" y="30515"/>
                  </a:cubicBezTo>
                  <a:cubicBezTo>
                    <a:pt x="13678" y="30825"/>
                    <a:pt x="12343" y="31002"/>
                    <a:pt x="11009" y="31002"/>
                  </a:cubicBezTo>
                  <a:cubicBezTo>
                    <a:pt x="9262" y="31002"/>
                    <a:pt x="7517" y="30700"/>
                    <a:pt x="5948" y="30002"/>
                  </a:cubicBezTo>
                  <a:cubicBezTo>
                    <a:pt x="3487" y="28874"/>
                    <a:pt x="1265" y="26584"/>
                    <a:pt x="1094" y="23748"/>
                  </a:cubicBezTo>
                  <a:cubicBezTo>
                    <a:pt x="958" y="21082"/>
                    <a:pt x="2530" y="18485"/>
                    <a:pt x="4820" y="17152"/>
                  </a:cubicBezTo>
                  <a:cubicBezTo>
                    <a:pt x="6120" y="16390"/>
                    <a:pt x="7627" y="15982"/>
                    <a:pt x="9149" y="15982"/>
                  </a:cubicBezTo>
                  <a:cubicBezTo>
                    <a:pt x="9266" y="15982"/>
                    <a:pt x="9384" y="15985"/>
                    <a:pt x="9502" y="15990"/>
                  </a:cubicBezTo>
                  <a:cubicBezTo>
                    <a:pt x="11245" y="16024"/>
                    <a:pt x="12920" y="16434"/>
                    <a:pt x="14492" y="17152"/>
                  </a:cubicBezTo>
                  <a:cubicBezTo>
                    <a:pt x="14571" y="17207"/>
                    <a:pt x="14653" y="17231"/>
                    <a:pt x="14732" y="17231"/>
                  </a:cubicBezTo>
                  <a:cubicBezTo>
                    <a:pt x="14996" y="17231"/>
                    <a:pt x="15220" y="16962"/>
                    <a:pt x="15141" y="16673"/>
                  </a:cubicBezTo>
                  <a:cubicBezTo>
                    <a:pt x="14287" y="12982"/>
                    <a:pt x="13364" y="8505"/>
                    <a:pt x="15893" y="5224"/>
                  </a:cubicBezTo>
                  <a:cubicBezTo>
                    <a:pt x="17097" y="3738"/>
                    <a:pt x="18850" y="2966"/>
                    <a:pt x="20616" y="2966"/>
                  </a:cubicBezTo>
                  <a:cubicBezTo>
                    <a:pt x="22058" y="2966"/>
                    <a:pt x="23509" y="3481"/>
                    <a:pt x="24676" y="4541"/>
                  </a:cubicBezTo>
                  <a:cubicBezTo>
                    <a:pt x="25941" y="5873"/>
                    <a:pt x="26590" y="7685"/>
                    <a:pt x="26453" y="9496"/>
                  </a:cubicBezTo>
                  <a:cubicBezTo>
                    <a:pt x="26453" y="9800"/>
                    <a:pt x="26686" y="9967"/>
                    <a:pt x="26922" y="9967"/>
                  </a:cubicBezTo>
                  <a:cubicBezTo>
                    <a:pt x="27078" y="9967"/>
                    <a:pt x="27236" y="9893"/>
                    <a:pt x="27329" y="9738"/>
                  </a:cubicBezTo>
                  <a:lnTo>
                    <a:pt x="27329" y="9738"/>
                  </a:lnTo>
                  <a:cubicBezTo>
                    <a:pt x="27448" y="9711"/>
                    <a:pt x="27549" y="9624"/>
                    <a:pt x="27581" y="9462"/>
                  </a:cubicBezTo>
                  <a:cubicBezTo>
                    <a:pt x="27752" y="8676"/>
                    <a:pt x="27821" y="7890"/>
                    <a:pt x="28060" y="7138"/>
                  </a:cubicBezTo>
                  <a:cubicBezTo>
                    <a:pt x="28265" y="6386"/>
                    <a:pt x="28538" y="5668"/>
                    <a:pt x="28880" y="4951"/>
                  </a:cubicBezTo>
                  <a:cubicBezTo>
                    <a:pt x="29461" y="3652"/>
                    <a:pt x="30418" y="2558"/>
                    <a:pt x="31614" y="1806"/>
                  </a:cubicBezTo>
                  <a:cubicBezTo>
                    <a:pt x="32416" y="1255"/>
                    <a:pt x="33365" y="979"/>
                    <a:pt x="34326" y="979"/>
                  </a:cubicBezTo>
                  <a:close/>
                  <a:moveTo>
                    <a:pt x="34413" y="1"/>
                  </a:moveTo>
                  <a:cubicBezTo>
                    <a:pt x="32007" y="1"/>
                    <a:pt x="29819" y="1720"/>
                    <a:pt x="28641" y="3857"/>
                  </a:cubicBezTo>
                  <a:cubicBezTo>
                    <a:pt x="28162" y="4677"/>
                    <a:pt x="27786" y="5532"/>
                    <a:pt x="27513" y="6454"/>
                  </a:cubicBezTo>
                  <a:cubicBezTo>
                    <a:pt x="27443" y="6691"/>
                    <a:pt x="27375" y="6927"/>
                    <a:pt x="27310" y="7163"/>
                  </a:cubicBezTo>
                  <a:lnTo>
                    <a:pt x="27310" y="7163"/>
                  </a:lnTo>
                  <a:cubicBezTo>
                    <a:pt x="27289" y="7063"/>
                    <a:pt x="27265" y="6964"/>
                    <a:pt x="27240" y="6865"/>
                  </a:cubicBezTo>
                  <a:cubicBezTo>
                    <a:pt x="26966" y="5976"/>
                    <a:pt x="26522" y="5122"/>
                    <a:pt x="25941" y="4370"/>
                  </a:cubicBezTo>
                  <a:cubicBezTo>
                    <a:pt x="24621" y="2670"/>
                    <a:pt x="22661" y="1803"/>
                    <a:pt x="20692" y="1803"/>
                  </a:cubicBezTo>
                  <a:cubicBezTo>
                    <a:pt x="18939" y="1803"/>
                    <a:pt x="17179" y="2491"/>
                    <a:pt x="15859" y="3891"/>
                  </a:cubicBezTo>
                  <a:cubicBezTo>
                    <a:pt x="14560" y="5327"/>
                    <a:pt x="13740" y="7104"/>
                    <a:pt x="13501" y="9018"/>
                  </a:cubicBezTo>
                  <a:cubicBezTo>
                    <a:pt x="13170" y="11362"/>
                    <a:pt x="13553" y="13707"/>
                    <a:pt x="14046" y="15982"/>
                  </a:cubicBezTo>
                  <a:lnTo>
                    <a:pt x="14046" y="15982"/>
                  </a:lnTo>
                  <a:cubicBezTo>
                    <a:pt x="12797" y="15388"/>
                    <a:pt x="11440" y="15013"/>
                    <a:pt x="10083" y="14930"/>
                  </a:cubicBezTo>
                  <a:cubicBezTo>
                    <a:pt x="9817" y="14909"/>
                    <a:pt x="9552" y="14898"/>
                    <a:pt x="9288" y="14898"/>
                  </a:cubicBezTo>
                  <a:cubicBezTo>
                    <a:pt x="7856" y="14898"/>
                    <a:pt x="6460" y="15208"/>
                    <a:pt x="5161" y="15785"/>
                  </a:cubicBezTo>
                  <a:cubicBezTo>
                    <a:pt x="2427" y="17083"/>
                    <a:pt x="582" y="19681"/>
                    <a:pt x="274" y="22654"/>
                  </a:cubicBezTo>
                  <a:cubicBezTo>
                    <a:pt x="1" y="25696"/>
                    <a:pt x="1846" y="28498"/>
                    <a:pt x="4375" y="30070"/>
                  </a:cubicBezTo>
                  <a:cubicBezTo>
                    <a:pt x="6370" y="31335"/>
                    <a:pt x="8763" y="31839"/>
                    <a:pt x="11148" y="31839"/>
                  </a:cubicBezTo>
                  <a:cubicBezTo>
                    <a:pt x="12114" y="31839"/>
                    <a:pt x="13078" y="31756"/>
                    <a:pt x="14013" y="31608"/>
                  </a:cubicBezTo>
                  <a:cubicBezTo>
                    <a:pt x="17078" y="31103"/>
                    <a:pt x="20085" y="29691"/>
                    <a:pt x="22061" y="27266"/>
                  </a:cubicBezTo>
                  <a:lnTo>
                    <a:pt x="22061" y="27266"/>
                  </a:lnTo>
                  <a:cubicBezTo>
                    <a:pt x="23185" y="28998"/>
                    <a:pt x="24426" y="30662"/>
                    <a:pt x="26078" y="31916"/>
                  </a:cubicBezTo>
                  <a:cubicBezTo>
                    <a:pt x="27821" y="33215"/>
                    <a:pt x="29871" y="34001"/>
                    <a:pt x="32058" y="34172"/>
                  </a:cubicBezTo>
                  <a:cubicBezTo>
                    <a:pt x="32445" y="34208"/>
                    <a:pt x="32830" y="34226"/>
                    <a:pt x="33214" y="34226"/>
                  </a:cubicBezTo>
                  <a:cubicBezTo>
                    <a:pt x="37132" y="34226"/>
                    <a:pt x="40836" y="32363"/>
                    <a:pt x="43576" y="29592"/>
                  </a:cubicBezTo>
                  <a:cubicBezTo>
                    <a:pt x="44328" y="28806"/>
                    <a:pt x="45011" y="27986"/>
                    <a:pt x="45626" y="27131"/>
                  </a:cubicBezTo>
                  <a:cubicBezTo>
                    <a:pt x="45866" y="26789"/>
                    <a:pt x="46105" y="26208"/>
                    <a:pt x="46515" y="26072"/>
                  </a:cubicBezTo>
                  <a:cubicBezTo>
                    <a:pt x="46548" y="26061"/>
                    <a:pt x="46580" y="26056"/>
                    <a:pt x="46613" y="26056"/>
                  </a:cubicBezTo>
                  <a:cubicBezTo>
                    <a:pt x="46785" y="26056"/>
                    <a:pt x="46952" y="26191"/>
                    <a:pt x="47096" y="26277"/>
                  </a:cubicBezTo>
                  <a:lnTo>
                    <a:pt x="47882" y="26755"/>
                  </a:lnTo>
                  <a:cubicBezTo>
                    <a:pt x="49571" y="27697"/>
                    <a:pt x="51394" y="28503"/>
                    <a:pt x="53334" y="28503"/>
                  </a:cubicBezTo>
                  <a:cubicBezTo>
                    <a:pt x="53789" y="28503"/>
                    <a:pt x="54250" y="28459"/>
                    <a:pt x="54717" y="28362"/>
                  </a:cubicBezTo>
                  <a:cubicBezTo>
                    <a:pt x="55811" y="28122"/>
                    <a:pt x="56836" y="27678"/>
                    <a:pt x="57793" y="27029"/>
                  </a:cubicBezTo>
                  <a:cubicBezTo>
                    <a:pt x="58716" y="26448"/>
                    <a:pt x="59571" y="25764"/>
                    <a:pt x="60357" y="24978"/>
                  </a:cubicBezTo>
                  <a:cubicBezTo>
                    <a:pt x="61826" y="23440"/>
                    <a:pt x="62783" y="21321"/>
                    <a:pt x="61963" y="19202"/>
                  </a:cubicBezTo>
                  <a:cubicBezTo>
                    <a:pt x="61211" y="17254"/>
                    <a:pt x="59502" y="15648"/>
                    <a:pt x="57622" y="14691"/>
                  </a:cubicBezTo>
                  <a:cubicBezTo>
                    <a:pt x="56443" y="14054"/>
                    <a:pt x="55084" y="13629"/>
                    <a:pt x="53737" y="13629"/>
                  </a:cubicBezTo>
                  <a:cubicBezTo>
                    <a:pt x="53133" y="13629"/>
                    <a:pt x="52531" y="13714"/>
                    <a:pt x="51949" y="13905"/>
                  </a:cubicBezTo>
                  <a:cubicBezTo>
                    <a:pt x="51811" y="13954"/>
                    <a:pt x="51678" y="14007"/>
                    <a:pt x="51549" y="14062"/>
                  </a:cubicBezTo>
                  <a:lnTo>
                    <a:pt x="51549" y="14062"/>
                  </a:lnTo>
                  <a:cubicBezTo>
                    <a:pt x="51899" y="11806"/>
                    <a:pt x="51869" y="9402"/>
                    <a:pt x="50650" y="7411"/>
                  </a:cubicBezTo>
                  <a:cubicBezTo>
                    <a:pt x="49525" y="5647"/>
                    <a:pt x="47596" y="4629"/>
                    <a:pt x="45580" y="4629"/>
                  </a:cubicBezTo>
                  <a:cubicBezTo>
                    <a:pt x="44901" y="4629"/>
                    <a:pt x="44213" y="4744"/>
                    <a:pt x="43542" y="4985"/>
                  </a:cubicBezTo>
                  <a:cubicBezTo>
                    <a:pt x="42568" y="5341"/>
                    <a:pt x="41693" y="5945"/>
                    <a:pt x="41021" y="6739"/>
                  </a:cubicBezTo>
                  <a:lnTo>
                    <a:pt x="41021" y="6739"/>
                  </a:lnTo>
                  <a:cubicBezTo>
                    <a:pt x="40774" y="5530"/>
                    <a:pt x="40334" y="4367"/>
                    <a:pt x="39714" y="3276"/>
                  </a:cubicBezTo>
                  <a:cubicBezTo>
                    <a:pt x="38894" y="1943"/>
                    <a:pt x="37698" y="884"/>
                    <a:pt x="36228" y="337"/>
                  </a:cubicBezTo>
                  <a:cubicBezTo>
                    <a:pt x="35617" y="106"/>
                    <a:pt x="35008" y="1"/>
                    <a:pt x="34413" y="1"/>
                  </a:cubicBezTo>
                  <a:close/>
                </a:path>
              </a:pathLst>
            </a:custGeom>
            <a:solidFill>
              <a:srgbClr val="FFB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545189" y="1491786"/>
            <a:ext cx="1165523" cy="713027"/>
            <a:chOff x="3298242" y="4070048"/>
            <a:chExt cx="1165523" cy="713027"/>
          </a:xfrm>
        </p:grpSpPr>
        <p:sp>
          <p:nvSpPr>
            <p:cNvPr id="68" name="Google Shape;68;p13"/>
            <p:cNvSpPr/>
            <p:nvPr/>
          </p:nvSpPr>
          <p:spPr>
            <a:xfrm>
              <a:off x="3322958" y="4070048"/>
              <a:ext cx="1140807" cy="713027"/>
            </a:xfrm>
            <a:custGeom>
              <a:avLst/>
              <a:gdLst/>
              <a:ahLst/>
              <a:cxnLst/>
              <a:rect l="l" t="t" r="r" b="b"/>
              <a:pathLst>
                <a:path w="50680" h="31676" extrusionOk="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rgbClr val="FFB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  Janesse</a:t>
              </a:r>
              <a:endParaRPr sz="1100"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326717" y="4524187"/>
              <a:ext cx="1127819" cy="258888"/>
            </a:xfrm>
            <a:custGeom>
              <a:avLst/>
              <a:gdLst/>
              <a:ahLst/>
              <a:cxnLst/>
              <a:rect l="l" t="t" r="r" b="b"/>
              <a:pathLst>
                <a:path w="50103" h="11501" extrusionOk="0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rgbClr val="FFB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298242" y="4088799"/>
              <a:ext cx="1157847" cy="685722"/>
            </a:xfrm>
            <a:custGeom>
              <a:avLst/>
              <a:gdLst/>
              <a:ahLst/>
              <a:cxnLst/>
              <a:rect l="l" t="t" r="r" b="b"/>
              <a:pathLst>
                <a:path w="51437" h="30463" extrusionOk="0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rgbClr val="FFB15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13"/>
          <p:cNvGrpSpPr/>
          <p:nvPr/>
        </p:nvGrpSpPr>
        <p:grpSpPr>
          <a:xfrm>
            <a:off x="7382822" y="225000"/>
            <a:ext cx="1380178" cy="1022202"/>
            <a:chOff x="5917753" y="1127631"/>
            <a:chExt cx="1380178" cy="1022202"/>
          </a:xfrm>
        </p:grpSpPr>
        <p:sp>
          <p:nvSpPr>
            <p:cNvPr id="72" name="Google Shape;72;p13"/>
            <p:cNvSpPr/>
            <p:nvPr/>
          </p:nvSpPr>
          <p:spPr>
            <a:xfrm>
              <a:off x="5970066" y="1245381"/>
              <a:ext cx="1099366" cy="504674"/>
            </a:xfrm>
            <a:custGeom>
              <a:avLst/>
              <a:gdLst/>
              <a:ahLst/>
              <a:cxnLst/>
              <a:rect l="l" t="t" r="r" b="b"/>
              <a:pathLst>
                <a:path w="48839" h="22420" extrusionOk="0">
                  <a:moveTo>
                    <a:pt x="48839" y="0"/>
                  </a:moveTo>
                  <a:lnTo>
                    <a:pt x="45524" y="1333"/>
                  </a:lnTo>
                  <a:cubicBezTo>
                    <a:pt x="38039" y="4340"/>
                    <a:pt x="30384" y="6938"/>
                    <a:pt x="22591" y="9057"/>
                  </a:cubicBezTo>
                  <a:cubicBezTo>
                    <a:pt x="15141" y="11005"/>
                    <a:pt x="7622" y="12474"/>
                    <a:pt x="1" y="13466"/>
                  </a:cubicBezTo>
                  <a:cubicBezTo>
                    <a:pt x="787" y="14047"/>
                    <a:pt x="1539" y="14628"/>
                    <a:pt x="2359" y="15140"/>
                  </a:cubicBezTo>
                  <a:cubicBezTo>
                    <a:pt x="7143" y="18216"/>
                    <a:pt x="12441" y="20335"/>
                    <a:pt x="17670" y="22420"/>
                  </a:cubicBezTo>
                  <a:cubicBezTo>
                    <a:pt x="20301" y="20096"/>
                    <a:pt x="23001" y="17840"/>
                    <a:pt x="25770" y="15687"/>
                  </a:cubicBezTo>
                  <a:cubicBezTo>
                    <a:pt x="30794" y="11723"/>
                    <a:pt x="36023" y="7997"/>
                    <a:pt x="41423" y="4511"/>
                  </a:cubicBezTo>
                  <a:cubicBezTo>
                    <a:pt x="43849" y="2939"/>
                    <a:pt x="46310" y="1435"/>
                    <a:pt x="48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387042" y="1201509"/>
              <a:ext cx="809325" cy="857046"/>
            </a:xfrm>
            <a:custGeom>
              <a:avLst/>
              <a:gdLst/>
              <a:ahLst/>
              <a:cxnLst/>
              <a:rect l="l" t="t" r="r" b="b"/>
              <a:pathLst>
                <a:path w="35954" h="38074" extrusionOk="0">
                  <a:moveTo>
                    <a:pt x="35954" y="1"/>
                  </a:moveTo>
                  <a:lnTo>
                    <a:pt x="35954" y="1"/>
                  </a:lnTo>
                  <a:cubicBezTo>
                    <a:pt x="34211" y="958"/>
                    <a:pt x="32468" y="1915"/>
                    <a:pt x="30759" y="2940"/>
                  </a:cubicBezTo>
                  <a:cubicBezTo>
                    <a:pt x="25223" y="6153"/>
                    <a:pt x="19857" y="9639"/>
                    <a:pt x="14662" y="13432"/>
                  </a:cubicBezTo>
                  <a:cubicBezTo>
                    <a:pt x="9604" y="17123"/>
                    <a:pt x="4682" y="21019"/>
                    <a:pt x="0" y="25189"/>
                  </a:cubicBezTo>
                  <a:cubicBezTo>
                    <a:pt x="718" y="29461"/>
                    <a:pt x="1265" y="33801"/>
                    <a:pt x="1880" y="38074"/>
                  </a:cubicBezTo>
                  <a:cubicBezTo>
                    <a:pt x="2119" y="36843"/>
                    <a:pt x="2358" y="35613"/>
                    <a:pt x="2598" y="34348"/>
                  </a:cubicBezTo>
                  <a:cubicBezTo>
                    <a:pt x="2837" y="33255"/>
                    <a:pt x="3042" y="32195"/>
                    <a:pt x="3247" y="31136"/>
                  </a:cubicBezTo>
                  <a:cubicBezTo>
                    <a:pt x="3418" y="30179"/>
                    <a:pt x="3726" y="29222"/>
                    <a:pt x="4101" y="28333"/>
                  </a:cubicBezTo>
                  <a:cubicBezTo>
                    <a:pt x="4888" y="26727"/>
                    <a:pt x="6494" y="25599"/>
                    <a:pt x="7793" y="24505"/>
                  </a:cubicBezTo>
                  <a:lnTo>
                    <a:pt x="12372" y="20541"/>
                  </a:lnTo>
                  <a:cubicBezTo>
                    <a:pt x="15414" y="17944"/>
                    <a:pt x="18421" y="15346"/>
                    <a:pt x="21429" y="12715"/>
                  </a:cubicBezTo>
                  <a:cubicBezTo>
                    <a:pt x="26282" y="8477"/>
                    <a:pt x="31101" y="4239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443204" y="1835435"/>
              <a:ext cx="242343" cy="276963"/>
            </a:xfrm>
            <a:custGeom>
              <a:avLst/>
              <a:gdLst/>
              <a:ahLst/>
              <a:cxnLst/>
              <a:rect l="l" t="t" r="r" b="b"/>
              <a:pathLst>
                <a:path w="10766" h="12304" extrusionOk="0">
                  <a:moveTo>
                    <a:pt x="3110" y="0"/>
                  </a:moveTo>
                  <a:cubicBezTo>
                    <a:pt x="2734" y="547"/>
                    <a:pt x="2495" y="1128"/>
                    <a:pt x="2290" y="1743"/>
                  </a:cubicBezTo>
                  <a:cubicBezTo>
                    <a:pt x="2051" y="2632"/>
                    <a:pt x="1880" y="3486"/>
                    <a:pt x="1675" y="4443"/>
                  </a:cubicBezTo>
                  <a:cubicBezTo>
                    <a:pt x="1504" y="5400"/>
                    <a:pt x="1299" y="6357"/>
                    <a:pt x="1094" y="7314"/>
                  </a:cubicBezTo>
                  <a:cubicBezTo>
                    <a:pt x="752" y="8989"/>
                    <a:pt x="376" y="10629"/>
                    <a:pt x="0" y="12304"/>
                  </a:cubicBezTo>
                  <a:lnTo>
                    <a:pt x="1709" y="10766"/>
                  </a:lnTo>
                  <a:lnTo>
                    <a:pt x="2222" y="10219"/>
                  </a:lnTo>
                  <a:cubicBezTo>
                    <a:pt x="3213" y="9262"/>
                    <a:pt x="4204" y="8271"/>
                    <a:pt x="5229" y="7280"/>
                  </a:cubicBezTo>
                  <a:cubicBezTo>
                    <a:pt x="6289" y="6289"/>
                    <a:pt x="7314" y="5332"/>
                    <a:pt x="8373" y="4375"/>
                  </a:cubicBezTo>
                  <a:cubicBezTo>
                    <a:pt x="8886" y="3931"/>
                    <a:pt x="9399" y="3452"/>
                    <a:pt x="9911" y="3008"/>
                  </a:cubicBezTo>
                  <a:cubicBezTo>
                    <a:pt x="10185" y="2769"/>
                    <a:pt x="10458" y="2529"/>
                    <a:pt x="10766" y="2256"/>
                  </a:cubicBezTo>
                  <a:cubicBezTo>
                    <a:pt x="8168" y="1607"/>
                    <a:pt x="5605" y="923"/>
                    <a:pt x="3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524735" y="1199213"/>
              <a:ext cx="704721" cy="725475"/>
            </a:xfrm>
            <a:custGeom>
              <a:avLst/>
              <a:gdLst/>
              <a:ahLst/>
              <a:cxnLst/>
              <a:rect l="l" t="t" r="r" b="b"/>
              <a:pathLst>
                <a:path w="31307" h="32229" extrusionOk="0">
                  <a:moveTo>
                    <a:pt x="31307" y="0"/>
                  </a:moveTo>
                  <a:lnTo>
                    <a:pt x="31307" y="0"/>
                  </a:lnTo>
                  <a:cubicBezTo>
                    <a:pt x="28846" y="2119"/>
                    <a:pt x="26385" y="4238"/>
                    <a:pt x="23959" y="6391"/>
                  </a:cubicBezTo>
                  <a:cubicBezTo>
                    <a:pt x="17978" y="11586"/>
                    <a:pt x="12031" y="16849"/>
                    <a:pt x="6084" y="22078"/>
                  </a:cubicBezTo>
                  <a:lnTo>
                    <a:pt x="1607" y="26043"/>
                  </a:lnTo>
                  <a:cubicBezTo>
                    <a:pt x="1060" y="26521"/>
                    <a:pt x="514" y="27034"/>
                    <a:pt x="1" y="27581"/>
                  </a:cubicBezTo>
                  <a:cubicBezTo>
                    <a:pt x="1368" y="27923"/>
                    <a:pt x="2735" y="28299"/>
                    <a:pt x="4102" y="28640"/>
                  </a:cubicBezTo>
                  <a:cubicBezTo>
                    <a:pt x="9604" y="30076"/>
                    <a:pt x="15175" y="31272"/>
                    <a:pt x="20780" y="32229"/>
                  </a:cubicBezTo>
                  <a:cubicBezTo>
                    <a:pt x="20951" y="29563"/>
                    <a:pt x="21259" y="26931"/>
                    <a:pt x="21703" y="24300"/>
                  </a:cubicBezTo>
                  <a:cubicBezTo>
                    <a:pt x="22523" y="19413"/>
                    <a:pt x="23924" y="14628"/>
                    <a:pt x="25838" y="10082"/>
                  </a:cubicBezTo>
                  <a:cubicBezTo>
                    <a:pt x="27342" y="6528"/>
                    <a:pt x="29153" y="3179"/>
                    <a:pt x="3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917753" y="1127631"/>
              <a:ext cx="1380178" cy="1022202"/>
            </a:xfrm>
            <a:custGeom>
              <a:avLst/>
              <a:gdLst/>
              <a:ahLst/>
              <a:cxnLst/>
              <a:rect l="l" t="t" r="r" b="b"/>
              <a:pathLst>
                <a:path w="61314" h="45411" extrusionOk="0">
                  <a:moveTo>
                    <a:pt x="51163" y="5231"/>
                  </a:moveTo>
                  <a:lnTo>
                    <a:pt x="51163" y="5231"/>
                  </a:lnTo>
                  <a:cubicBezTo>
                    <a:pt x="48634" y="6666"/>
                    <a:pt x="46173" y="8170"/>
                    <a:pt x="43747" y="9742"/>
                  </a:cubicBezTo>
                  <a:cubicBezTo>
                    <a:pt x="38347" y="13228"/>
                    <a:pt x="33118" y="16954"/>
                    <a:pt x="28094" y="20918"/>
                  </a:cubicBezTo>
                  <a:cubicBezTo>
                    <a:pt x="25325" y="23071"/>
                    <a:pt x="22625" y="25327"/>
                    <a:pt x="19994" y="27651"/>
                  </a:cubicBezTo>
                  <a:cubicBezTo>
                    <a:pt x="14765" y="25566"/>
                    <a:pt x="9467" y="23447"/>
                    <a:pt x="4683" y="20371"/>
                  </a:cubicBezTo>
                  <a:cubicBezTo>
                    <a:pt x="3863" y="19859"/>
                    <a:pt x="3111" y="19278"/>
                    <a:pt x="2325" y="18697"/>
                  </a:cubicBezTo>
                  <a:cubicBezTo>
                    <a:pt x="9946" y="17705"/>
                    <a:pt x="17465" y="16236"/>
                    <a:pt x="24915" y="14288"/>
                  </a:cubicBezTo>
                  <a:cubicBezTo>
                    <a:pt x="32708" y="12169"/>
                    <a:pt x="40363" y="9571"/>
                    <a:pt x="47848" y="6564"/>
                  </a:cubicBezTo>
                  <a:lnTo>
                    <a:pt x="51163" y="5231"/>
                  </a:lnTo>
                  <a:close/>
                  <a:moveTo>
                    <a:pt x="19652" y="28744"/>
                  </a:moveTo>
                  <a:lnTo>
                    <a:pt x="19960" y="28847"/>
                  </a:lnTo>
                  <a:cubicBezTo>
                    <a:pt x="19994" y="28881"/>
                    <a:pt x="20028" y="28881"/>
                    <a:pt x="20096" y="28881"/>
                  </a:cubicBezTo>
                  <a:cubicBezTo>
                    <a:pt x="20131" y="29291"/>
                    <a:pt x="20199" y="29701"/>
                    <a:pt x="20233" y="30111"/>
                  </a:cubicBezTo>
                  <a:cubicBezTo>
                    <a:pt x="20199" y="30009"/>
                    <a:pt x="20165" y="29906"/>
                    <a:pt x="20131" y="29804"/>
                  </a:cubicBezTo>
                  <a:lnTo>
                    <a:pt x="20131" y="29770"/>
                  </a:lnTo>
                  <a:cubicBezTo>
                    <a:pt x="19994" y="29428"/>
                    <a:pt x="19823" y="29052"/>
                    <a:pt x="19652" y="28744"/>
                  </a:cubicBezTo>
                  <a:close/>
                  <a:moveTo>
                    <a:pt x="58272" y="3180"/>
                  </a:moveTo>
                  <a:lnTo>
                    <a:pt x="58272" y="3180"/>
                  </a:lnTo>
                  <a:cubicBezTo>
                    <a:pt x="56118" y="6359"/>
                    <a:pt x="54307" y="9708"/>
                    <a:pt x="52803" y="13262"/>
                  </a:cubicBezTo>
                  <a:cubicBezTo>
                    <a:pt x="50889" y="17808"/>
                    <a:pt x="49488" y="22593"/>
                    <a:pt x="48668" y="27480"/>
                  </a:cubicBezTo>
                  <a:cubicBezTo>
                    <a:pt x="48224" y="30111"/>
                    <a:pt x="47916" y="32743"/>
                    <a:pt x="47745" y="35409"/>
                  </a:cubicBezTo>
                  <a:cubicBezTo>
                    <a:pt x="42140" y="34452"/>
                    <a:pt x="36569" y="33256"/>
                    <a:pt x="31067" y="31820"/>
                  </a:cubicBezTo>
                  <a:cubicBezTo>
                    <a:pt x="29700" y="31479"/>
                    <a:pt x="28333" y="31103"/>
                    <a:pt x="26966" y="30761"/>
                  </a:cubicBezTo>
                  <a:cubicBezTo>
                    <a:pt x="27479" y="30214"/>
                    <a:pt x="28025" y="29701"/>
                    <a:pt x="28572" y="29223"/>
                  </a:cubicBezTo>
                  <a:lnTo>
                    <a:pt x="33049" y="25258"/>
                  </a:lnTo>
                  <a:cubicBezTo>
                    <a:pt x="38996" y="20029"/>
                    <a:pt x="44943" y="14766"/>
                    <a:pt x="50924" y="9571"/>
                  </a:cubicBezTo>
                  <a:cubicBezTo>
                    <a:pt x="53350" y="7418"/>
                    <a:pt x="55811" y="5299"/>
                    <a:pt x="58272" y="3180"/>
                  </a:cubicBezTo>
                  <a:close/>
                  <a:moveTo>
                    <a:pt x="56802" y="3283"/>
                  </a:moveTo>
                  <a:lnTo>
                    <a:pt x="56802" y="3283"/>
                  </a:lnTo>
                  <a:cubicBezTo>
                    <a:pt x="51949" y="7521"/>
                    <a:pt x="47130" y="11759"/>
                    <a:pt x="42277" y="15997"/>
                  </a:cubicBezTo>
                  <a:cubicBezTo>
                    <a:pt x="39269" y="18628"/>
                    <a:pt x="36262" y="21226"/>
                    <a:pt x="33220" y="23823"/>
                  </a:cubicBezTo>
                  <a:lnTo>
                    <a:pt x="28641" y="27787"/>
                  </a:lnTo>
                  <a:cubicBezTo>
                    <a:pt x="27342" y="28881"/>
                    <a:pt x="25736" y="30009"/>
                    <a:pt x="24949" y="31615"/>
                  </a:cubicBezTo>
                  <a:cubicBezTo>
                    <a:pt x="24574" y="32504"/>
                    <a:pt x="24266" y="33461"/>
                    <a:pt x="24095" y="34418"/>
                  </a:cubicBezTo>
                  <a:cubicBezTo>
                    <a:pt x="23890" y="35477"/>
                    <a:pt x="23685" y="36537"/>
                    <a:pt x="23446" y="37630"/>
                  </a:cubicBezTo>
                  <a:cubicBezTo>
                    <a:pt x="23206" y="38895"/>
                    <a:pt x="22967" y="40125"/>
                    <a:pt x="22728" y="41356"/>
                  </a:cubicBezTo>
                  <a:lnTo>
                    <a:pt x="22728" y="41321"/>
                  </a:lnTo>
                  <a:cubicBezTo>
                    <a:pt x="22113" y="37049"/>
                    <a:pt x="21566" y="32709"/>
                    <a:pt x="20848" y="28437"/>
                  </a:cubicBezTo>
                  <a:cubicBezTo>
                    <a:pt x="25530" y="24301"/>
                    <a:pt x="30452" y="20405"/>
                    <a:pt x="35510" y="16714"/>
                  </a:cubicBezTo>
                  <a:cubicBezTo>
                    <a:pt x="40705" y="12921"/>
                    <a:pt x="46071" y="9435"/>
                    <a:pt x="51607" y="6222"/>
                  </a:cubicBezTo>
                  <a:cubicBezTo>
                    <a:pt x="53316" y="5197"/>
                    <a:pt x="55059" y="4240"/>
                    <a:pt x="56802" y="3283"/>
                  </a:cubicBezTo>
                  <a:close/>
                  <a:moveTo>
                    <a:pt x="26453" y="31410"/>
                  </a:moveTo>
                  <a:cubicBezTo>
                    <a:pt x="28948" y="32333"/>
                    <a:pt x="31511" y="33016"/>
                    <a:pt x="34109" y="33666"/>
                  </a:cubicBezTo>
                  <a:cubicBezTo>
                    <a:pt x="33801" y="33973"/>
                    <a:pt x="33528" y="34213"/>
                    <a:pt x="33254" y="34452"/>
                  </a:cubicBezTo>
                  <a:lnTo>
                    <a:pt x="33254" y="34418"/>
                  </a:lnTo>
                  <a:cubicBezTo>
                    <a:pt x="32742" y="34862"/>
                    <a:pt x="32229" y="35340"/>
                    <a:pt x="31716" y="35785"/>
                  </a:cubicBezTo>
                  <a:cubicBezTo>
                    <a:pt x="30657" y="36742"/>
                    <a:pt x="29632" y="37699"/>
                    <a:pt x="28572" y="38690"/>
                  </a:cubicBezTo>
                  <a:cubicBezTo>
                    <a:pt x="27547" y="39681"/>
                    <a:pt x="26556" y="40672"/>
                    <a:pt x="25565" y="41629"/>
                  </a:cubicBezTo>
                  <a:lnTo>
                    <a:pt x="25052" y="42176"/>
                  </a:lnTo>
                  <a:lnTo>
                    <a:pt x="23343" y="43714"/>
                  </a:lnTo>
                  <a:cubicBezTo>
                    <a:pt x="23719" y="42039"/>
                    <a:pt x="24095" y="40399"/>
                    <a:pt x="24437" y="38724"/>
                  </a:cubicBezTo>
                  <a:cubicBezTo>
                    <a:pt x="24642" y="37767"/>
                    <a:pt x="24847" y="36810"/>
                    <a:pt x="25018" y="35853"/>
                  </a:cubicBezTo>
                  <a:cubicBezTo>
                    <a:pt x="25223" y="34896"/>
                    <a:pt x="25394" y="34042"/>
                    <a:pt x="25633" y="33153"/>
                  </a:cubicBezTo>
                  <a:cubicBezTo>
                    <a:pt x="25838" y="32538"/>
                    <a:pt x="26077" y="31957"/>
                    <a:pt x="26453" y="31410"/>
                  </a:cubicBezTo>
                  <a:close/>
                  <a:moveTo>
                    <a:pt x="60703" y="1"/>
                  </a:moveTo>
                  <a:cubicBezTo>
                    <a:pt x="60593" y="1"/>
                    <a:pt x="60485" y="45"/>
                    <a:pt x="60391" y="139"/>
                  </a:cubicBezTo>
                  <a:lnTo>
                    <a:pt x="60151" y="344"/>
                  </a:lnTo>
                  <a:cubicBezTo>
                    <a:pt x="59707" y="583"/>
                    <a:pt x="59297" y="788"/>
                    <a:pt x="58853" y="1027"/>
                  </a:cubicBezTo>
                  <a:cubicBezTo>
                    <a:pt x="55537" y="2292"/>
                    <a:pt x="52291" y="3727"/>
                    <a:pt x="49010" y="5060"/>
                  </a:cubicBezTo>
                  <a:cubicBezTo>
                    <a:pt x="45216" y="6564"/>
                    <a:pt x="41423" y="7999"/>
                    <a:pt x="37595" y="9332"/>
                  </a:cubicBezTo>
                  <a:cubicBezTo>
                    <a:pt x="30042" y="11930"/>
                    <a:pt x="22352" y="14049"/>
                    <a:pt x="14526" y="15655"/>
                  </a:cubicBezTo>
                  <a:cubicBezTo>
                    <a:pt x="9980" y="16543"/>
                    <a:pt x="5435" y="17295"/>
                    <a:pt x="855" y="17740"/>
                  </a:cubicBezTo>
                  <a:cubicBezTo>
                    <a:pt x="377" y="17774"/>
                    <a:pt x="1" y="18389"/>
                    <a:pt x="411" y="18731"/>
                  </a:cubicBezTo>
                  <a:cubicBezTo>
                    <a:pt x="2427" y="20405"/>
                    <a:pt x="4614" y="21875"/>
                    <a:pt x="6973" y="23105"/>
                  </a:cubicBezTo>
                  <a:cubicBezTo>
                    <a:pt x="9536" y="24472"/>
                    <a:pt x="12133" y="25703"/>
                    <a:pt x="14833" y="26831"/>
                  </a:cubicBezTo>
                  <a:cubicBezTo>
                    <a:pt x="16132" y="27343"/>
                    <a:pt x="17396" y="27856"/>
                    <a:pt x="18695" y="28368"/>
                  </a:cubicBezTo>
                  <a:cubicBezTo>
                    <a:pt x="19037" y="28881"/>
                    <a:pt x="19310" y="29462"/>
                    <a:pt x="19481" y="30077"/>
                  </a:cubicBezTo>
                  <a:cubicBezTo>
                    <a:pt x="19755" y="31171"/>
                    <a:pt x="19891" y="32299"/>
                    <a:pt x="20131" y="33392"/>
                  </a:cubicBezTo>
                  <a:cubicBezTo>
                    <a:pt x="20609" y="35887"/>
                    <a:pt x="21053" y="38348"/>
                    <a:pt x="21498" y="40843"/>
                  </a:cubicBezTo>
                  <a:cubicBezTo>
                    <a:pt x="21771" y="42244"/>
                    <a:pt x="22044" y="43645"/>
                    <a:pt x="22250" y="45081"/>
                  </a:cubicBezTo>
                  <a:cubicBezTo>
                    <a:pt x="22291" y="45308"/>
                    <a:pt x="22482" y="45411"/>
                    <a:pt x="22680" y="45411"/>
                  </a:cubicBezTo>
                  <a:cubicBezTo>
                    <a:pt x="22809" y="45411"/>
                    <a:pt x="22941" y="45367"/>
                    <a:pt x="23036" y="45286"/>
                  </a:cubicBezTo>
                  <a:cubicBezTo>
                    <a:pt x="25291" y="43269"/>
                    <a:pt x="27547" y="41253"/>
                    <a:pt x="29803" y="39202"/>
                  </a:cubicBezTo>
                  <a:cubicBezTo>
                    <a:pt x="30896" y="38211"/>
                    <a:pt x="32024" y="37186"/>
                    <a:pt x="33118" y="36195"/>
                  </a:cubicBezTo>
                  <a:cubicBezTo>
                    <a:pt x="33972" y="35375"/>
                    <a:pt x="34895" y="34349"/>
                    <a:pt x="36091" y="34178"/>
                  </a:cubicBezTo>
                  <a:cubicBezTo>
                    <a:pt x="38449" y="34759"/>
                    <a:pt x="40842" y="35272"/>
                    <a:pt x="43234" y="35751"/>
                  </a:cubicBezTo>
                  <a:cubicBezTo>
                    <a:pt x="44874" y="36058"/>
                    <a:pt x="46481" y="36366"/>
                    <a:pt x="48155" y="36605"/>
                  </a:cubicBezTo>
                  <a:cubicBezTo>
                    <a:pt x="48205" y="36620"/>
                    <a:pt x="48254" y="36627"/>
                    <a:pt x="48304" y="36627"/>
                  </a:cubicBezTo>
                  <a:cubicBezTo>
                    <a:pt x="48598" y="36627"/>
                    <a:pt x="48873" y="36380"/>
                    <a:pt x="48873" y="36058"/>
                  </a:cubicBezTo>
                  <a:cubicBezTo>
                    <a:pt x="49146" y="31103"/>
                    <a:pt x="49933" y="26181"/>
                    <a:pt x="51231" y="21396"/>
                  </a:cubicBezTo>
                  <a:cubicBezTo>
                    <a:pt x="52496" y="16714"/>
                    <a:pt x="54341" y="12203"/>
                    <a:pt x="56699" y="7931"/>
                  </a:cubicBezTo>
                  <a:cubicBezTo>
                    <a:pt x="58067" y="5504"/>
                    <a:pt x="59570" y="3146"/>
                    <a:pt x="61177" y="856"/>
                  </a:cubicBezTo>
                  <a:lnTo>
                    <a:pt x="61211" y="788"/>
                  </a:lnTo>
                  <a:cubicBezTo>
                    <a:pt x="61245" y="754"/>
                    <a:pt x="61245" y="720"/>
                    <a:pt x="61279" y="686"/>
                  </a:cubicBezTo>
                  <a:cubicBezTo>
                    <a:pt x="61313" y="480"/>
                    <a:pt x="61245" y="275"/>
                    <a:pt x="61074" y="173"/>
                  </a:cubicBezTo>
                  <a:cubicBezTo>
                    <a:pt x="60963" y="62"/>
                    <a:pt x="60832" y="1"/>
                    <a:pt x="60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3"/>
          <p:cNvGrpSpPr/>
          <p:nvPr/>
        </p:nvGrpSpPr>
        <p:grpSpPr>
          <a:xfrm>
            <a:off x="1205129" y="2264535"/>
            <a:ext cx="1937438" cy="2624612"/>
            <a:chOff x="1205129" y="2264535"/>
            <a:chExt cx="1937438" cy="2624612"/>
          </a:xfrm>
        </p:grpSpPr>
        <p:sp>
          <p:nvSpPr>
            <p:cNvPr id="78" name="Google Shape;78;p13"/>
            <p:cNvSpPr txBox="1"/>
            <p:nvPr/>
          </p:nvSpPr>
          <p:spPr>
            <a:xfrm>
              <a:off x="1205129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Implementation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9" name="Google Shape;79;p13"/>
            <p:cNvSpPr txBox="1"/>
            <p:nvPr/>
          </p:nvSpPr>
          <p:spPr>
            <a:xfrm>
              <a:off x="1205167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Dijkstra 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[Adjacency Matrix]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[Adjacency List]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0" name="Google Shape;80;p13"/>
            <p:cNvGrpSpPr/>
            <p:nvPr/>
          </p:nvGrpSpPr>
          <p:grpSpPr>
            <a:xfrm>
              <a:off x="1893817" y="2264535"/>
              <a:ext cx="561249" cy="1369505"/>
              <a:chOff x="1893817" y="2264535"/>
              <a:chExt cx="561249" cy="1369505"/>
            </a:xfrm>
          </p:grpSpPr>
          <p:grpSp>
            <p:nvGrpSpPr>
              <p:cNvPr id="81" name="Google Shape;81;p13"/>
              <p:cNvGrpSpPr/>
              <p:nvPr/>
            </p:nvGrpSpPr>
            <p:grpSpPr>
              <a:xfrm>
                <a:off x="1893817" y="2264535"/>
                <a:ext cx="561249" cy="561249"/>
                <a:chOff x="459325" y="3292175"/>
                <a:chExt cx="630900" cy="630900"/>
              </a:xfrm>
            </p:grpSpPr>
            <p:sp>
              <p:nvSpPr>
                <p:cNvPr id="82" name="Google Shape;82;p13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13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84" name="Google Shape;84;p13"/>
              <p:cNvCxnSpPr/>
              <p:nvPr/>
            </p:nvCxnSpPr>
            <p:spPr>
              <a:xfrm>
                <a:off x="2174450" y="2825840"/>
                <a:ext cx="0" cy="808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85" name="Google Shape;85;p13"/>
          <p:cNvGrpSpPr/>
          <p:nvPr/>
        </p:nvGrpSpPr>
        <p:grpSpPr>
          <a:xfrm>
            <a:off x="6001467" y="2264535"/>
            <a:ext cx="1937404" cy="2624612"/>
            <a:chOff x="6001467" y="2264535"/>
            <a:chExt cx="1937404" cy="2624612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6001471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Conclusion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6001467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6689546" y="2264535"/>
              <a:ext cx="561249" cy="1369505"/>
              <a:chOff x="6689546" y="2264535"/>
              <a:chExt cx="561249" cy="1369505"/>
            </a:xfrm>
          </p:grpSpPr>
          <p:grpSp>
            <p:nvGrpSpPr>
              <p:cNvPr id="89" name="Google Shape;89;p13"/>
              <p:cNvGrpSpPr/>
              <p:nvPr/>
            </p:nvGrpSpPr>
            <p:grpSpPr>
              <a:xfrm>
                <a:off x="6689546" y="2264535"/>
                <a:ext cx="561249" cy="561249"/>
                <a:chOff x="459325" y="3292175"/>
                <a:chExt cx="630900" cy="630900"/>
              </a:xfrm>
            </p:grpSpPr>
            <p:sp>
              <p:nvSpPr>
                <p:cNvPr id="90" name="Google Shape;90;p13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13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92" name="Google Shape;92;p13"/>
              <p:cNvCxnSpPr/>
              <p:nvPr/>
            </p:nvCxnSpPr>
            <p:spPr>
              <a:xfrm>
                <a:off x="6970175" y="2825840"/>
                <a:ext cx="0" cy="808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3" name="Google Shape;93;p13"/>
          <p:cNvGrpSpPr/>
          <p:nvPr/>
        </p:nvGrpSpPr>
        <p:grpSpPr>
          <a:xfrm>
            <a:off x="3603281" y="2637491"/>
            <a:ext cx="1937438" cy="2251656"/>
            <a:chOff x="3603281" y="2637491"/>
            <a:chExt cx="1937438" cy="2251656"/>
          </a:xfrm>
        </p:grpSpPr>
        <p:sp>
          <p:nvSpPr>
            <p:cNvPr id="94" name="Google Shape;94;p13"/>
            <p:cNvSpPr txBox="1"/>
            <p:nvPr/>
          </p:nvSpPr>
          <p:spPr>
            <a:xfrm>
              <a:off x="3603281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Analysis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3603319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Time Complexity &amp; Space Complexity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6" name="Google Shape;96;p13"/>
            <p:cNvGrpSpPr/>
            <p:nvPr/>
          </p:nvGrpSpPr>
          <p:grpSpPr>
            <a:xfrm>
              <a:off x="4291376" y="2637491"/>
              <a:ext cx="561249" cy="996549"/>
              <a:chOff x="4291376" y="2637491"/>
              <a:chExt cx="561249" cy="996549"/>
            </a:xfrm>
          </p:grpSpPr>
          <p:grpSp>
            <p:nvGrpSpPr>
              <p:cNvPr id="97" name="Google Shape;97;p13"/>
              <p:cNvGrpSpPr/>
              <p:nvPr/>
            </p:nvGrpSpPr>
            <p:grpSpPr>
              <a:xfrm>
                <a:off x="4291376" y="2637491"/>
                <a:ext cx="561249" cy="561249"/>
                <a:chOff x="459325" y="3292175"/>
                <a:chExt cx="630900" cy="630900"/>
              </a:xfrm>
            </p:grpSpPr>
            <p:sp>
              <p:nvSpPr>
                <p:cNvPr id="98" name="Google Shape;98;p13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99" name="Google Shape;99;p13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cxnSp>
            <p:nvCxnSpPr>
              <p:cNvPr id="100" name="Google Shape;100;p13"/>
              <p:cNvCxnSpPr>
                <a:stCxn id="98" idx="4"/>
              </p:cNvCxnSpPr>
              <p:nvPr/>
            </p:nvCxnSpPr>
            <p:spPr>
              <a:xfrm>
                <a:off x="4572000" y="3198740"/>
                <a:ext cx="0" cy="435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01" name="Google Shape;101;p13"/>
          <p:cNvGrpSpPr/>
          <p:nvPr/>
        </p:nvGrpSpPr>
        <p:grpSpPr>
          <a:xfrm>
            <a:off x="2834939" y="2406686"/>
            <a:ext cx="1165523" cy="713027"/>
            <a:chOff x="3298242" y="4070048"/>
            <a:chExt cx="1165523" cy="713027"/>
          </a:xfrm>
        </p:grpSpPr>
        <p:sp>
          <p:nvSpPr>
            <p:cNvPr id="102" name="Google Shape;102;p13"/>
            <p:cNvSpPr/>
            <p:nvPr/>
          </p:nvSpPr>
          <p:spPr>
            <a:xfrm>
              <a:off x="3322958" y="4070048"/>
              <a:ext cx="1140807" cy="713027"/>
            </a:xfrm>
            <a:custGeom>
              <a:avLst/>
              <a:gdLst/>
              <a:ahLst/>
              <a:cxnLst/>
              <a:rect l="l" t="t" r="r" b="b"/>
              <a:pathLst>
                <a:path w="50680" h="31676" extrusionOk="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  Brandon</a:t>
              </a:r>
              <a:endParaRPr sz="1100"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326717" y="4524187"/>
              <a:ext cx="1127819" cy="258888"/>
            </a:xfrm>
            <a:custGeom>
              <a:avLst/>
              <a:gdLst/>
              <a:ahLst/>
              <a:cxnLst/>
              <a:rect l="l" t="t" r="r" b="b"/>
              <a:pathLst>
                <a:path w="50103" h="11501" extrusionOk="0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298242" y="4088799"/>
              <a:ext cx="1157847" cy="685722"/>
            </a:xfrm>
            <a:custGeom>
              <a:avLst/>
              <a:gdLst/>
              <a:ahLst/>
              <a:cxnLst/>
              <a:rect l="l" t="t" r="r" b="b"/>
              <a:pathLst>
                <a:path w="51437" h="30463" extrusionOk="0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3"/>
          <p:cNvSpPr txBox="1"/>
          <p:nvPr/>
        </p:nvSpPr>
        <p:spPr>
          <a:xfrm>
            <a:off x="4759775" y="1627500"/>
            <a:ext cx="1037700" cy="354000"/>
          </a:xfrm>
          <a:prstGeom prst="rect">
            <a:avLst/>
          </a:prstGeom>
          <a:solidFill>
            <a:srgbClr val="FFB15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Shi Han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- Completed</a:t>
            </a:r>
            <a:endParaRPr/>
          </a:p>
        </p:txBody>
      </p:sp>
      <p:grpSp>
        <p:nvGrpSpPr>
          <p:cNvPr id="407" name="Google Shape;407;p22"/>
          <p:cNvGrpSpPr/>
          <p:nvPr/>
        </p:nvGrpSpPr>
        <p:grpSpPr>
          <a:xfrm flipH="1">
            <a:off x="6231144" y="3689894"/>
            <a:ext cx="2859702" cy="1433578"/>
            <a:chOff x="1310739" y="3332533"/>
            <a:chExt cx="2647872" cy="1433578"/>
          </a:xfrm>
        </p:grpSpPr>
        <p:grpSp>
          <p:nvGrpSpPr>
            <p:cNvPr id="408" name="Google Shape;408;p22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409" name="Google Shape;409;p22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2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2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2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5" name="Google Shape;425;p22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426" name="Google Shape;426;p22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427" name="Google Shape;427;p22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28" name="Google Shape;428;p22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29" name="Google Shape;429;p22"/>
          <p:cNvSpPr/>
          <p:nvPr/>
        </p:nvSpPr>
        <p:spPr>
          <a:xfrm>
            <a:off x="1479350" y="2522443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430" name="Google Shape;430;p22"/>
          <p:cNvCxnSpPr>
            <a:stCxn id="429" idx="7"/>
            <a:endCxn id="431" idx="2"/>
          </p:cNvCxnSpPr>
          <p:nvPr/>
        </p:nvCxnSpPr>
        <p:spPr>
          <a:xfrm rot="10800000" flipH="1">
            <a:off x="2002749" y="1454446"/>
            <a:ext cx="1330500" cy="1164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22"/>
          <p:cNvSpPr/>
          <p:nvPr/>
        </p:nvSpPr>
        <p:spPr>
          <a:xfrm>
            <a:off x="3333231" y="1125657"/>
            <a:ext cx="613200" cy="6576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cxnSp>
        <p:nvCxnSpPr>
          <p:cNvPr id="432" name="Google Shape;432;p22"/>
          <p:cNvCxnSpPr>
            <a:stCxn id="429" idx="5"/>
            <a:endCxn id="433" idx="2"/>
          </p:cNvCxnSpPr>
          <p:nvPr/>
        </p:nvCxnSpPr>
        <p:spPr>
          <a:xfrm>
            <a:off x="2002749" y="3083739"/>
            <a:ext cx="1330500" cy="127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" name="Google Shape;433;p22"/>
          <p:cNvSpPr/>
          <p:nvPr/>
        </p:nvSpPr>
        <p:spPr>
          <a:xfrm>
            <a:off x="3333231" y="4030132"/>
            <a:ext cx="613200" cy="657600"/>
          </a:xfrm>
          <a:prstGeom prst="ellipse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434" name="Google Shape;434;p22"/>
          <p:cNvCxnSpPr>
            <a:stCxn id="431" idx="4"/>
          </p:cNvCxnSpPr>
          <p:nvPr/>
        </p:nvCxnSpPr>
        <p:spPr>
          <a:xfrm>
            <a:off x="3639831" y="1783257"/>
            <a:ext cx="0" cy="22470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22"/>
          <p:cNvCxnSpPr>
            <a:stCxn id="431" idx="6"/>
            <a:endCxn id="436" idx="2"/>
          </p:cNvCxnSpPr>
          <p:nvPr/>
        </p:nvCxnSpPr>
        <p:spPr>
          <a:xfrm>
            <a:off x="3946431" y="1454457"/>
            <a:ext cx="1267800" cy="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" name="Google Shape;436;p22"/>
          <p:cNvSpPr/>
          <p:nvPr/>
        </p:nvSpPr>
        <p:spPr>
          <a:xfrm>
            <a:off x="5214107" y="1125626"/>
            <a:ext cx="613200" cy="65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cxnSp>
        <p:nvCxnSpPr>
          <p:cNvPr id="437" name="Google Shape;437;p22"/>
          <p:cNvCxnSpPr>
            <a:stCxn id="433" idx="6"/>
            <a:endCxn id="438" idx="2"/>
          </p:cNvCxnSpPr>
          <p:nvPr/>
        </p:nvCxnSpPr>
        <p:spPr>
          <a:xfrm>
            <a:off x="3946431" y="4358932"/>
            <a:ext cx="12678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22"/>
          <p:cNvSpPr/>
          <p:nvPr/>
        </p:nvSpPr>
        <p:spPr>
          <a:xfrm>
            <a:off x="5214107" y="4030127"/>
            <a:ext cx="613200" cy="6576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sp>
        <p:nvSpPr>
          <p:cNvPr id="439" name="Google Shape;439;p22"/>
          <p:cNvSpPr/>
          <p:nvPr/>
        </p:nvSpPr>
        <p:spPr>
          <a:xfrm rot="10800000">
            <a:off x="7102100" y="2433046"/>
            <a:ext cx="613200" cy="6576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cxnSp>
        <p:nvCxnSpPr>
          <p:cNvPr id="440" name="Google Shape;440;p22"/>
          <p:cNvCxnSpPr>
            <a:stCxn id="439" idx="7"/>
          </p:cNvCxnSpPr>
          <p:nvPr/>
        </p:nvCxnSpPr>
        <p:spPr>
          <a:xfrm flipH="1">
            <a:off x="5827201" y="2994343"/>
            <a:ext cx="1364700" cy="1364400"/>
          </a:xfrm>
          <a:prstGeom prst="straightConnector1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22"/>
          <p:cNvCxnSpPr>
            <a:stCxn id="439" idx="6"/>
          </p:cNvCxnSpPr>
          <p:nvPr/>
        </p:nvCxnSpPr>
        <p:spPr>
          <a:xfrm rot="10800000">
            <a:off x="5821100" y="1562146"/>
            <a:ext cx="1281000" cy="11997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22"/>
          <p:cNvSpPr txBox="1"/>
          <p:nvPr/>
        </p:nvSpPr>
        <p:spPr>
          <a:xfrm>
            <a:off x="2352275" y="1850638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43" name="Google Shape;443;p22"/>
          <p:cNvSpPr txBox="1"/>
          <p:nvPr/>
        </p:nvSpPr>
        <p:spPr>
          <a:xfrm>
            <a:off x="2199625" y="34764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44" name="Google Shape;444;p22"/>
          <p:cNvSpPr txBox="1"/>
          <p:nvPr/>
        </p:nvSpPr>
        <p:spPr>
          <a:xfrm>
            <a:off x="4442500" y="115223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7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45" name="Google Shape;445;p22"/>
          <p:cNvSpPr txBox="1"/>
          <p:nvPr/>
        </p:nvSpPr>
        <p:spPr>
          <a:xfrm>
            <a:off x="4372300" y="4046483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3</a:t>
            </a:r>
            <a:endParaRPr>
              <a:solidFill>
                <a:srgbClr val="A64D79"/>
              </a:solidFill>
            </a:endParaRPr>
          </a:p>
        </p:txBody>
      </p:sp>
      <p:cxnSp>
        <p:nvCxnSpPr>
          <p:cNvPr id="446" name="Google Shape;446;p22"/>
          <p:cNvCxnSpPr>
            <a:endCxn id="436" idx="4"/>
          </p:cNvCxnSpPr>
          <p:nvPr/>
        </p:nvCxnSpPr>
        <p:spPr>
          <a:xfrm rot="10800000">
            <a:off x="5520707" y="1783226"/>
            <a:ext cx="0" cy="22470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2"/>
          <p:cNvSpPr txBox="1"/>
          <p:nvPr/>
        </p:nvSpPr>
        <p:spPr>
          <a:xfrm>
            <a:off x="5274669" y="2782769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2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48" name="Google Shape;448;p22"/>
          <p:cNvSpPr txBox="1"/>
          <p:nvPr/>
        </p:nvSpPr>
        <p:spPr>
          <a:xfrm>
            <a:off x="6330050" y="183225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1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49" name="Google Shape;449;p22"/>
          <p:cNvSpPr txBox="1"/>
          <p:nvPr/>
        </p:nvSpPr>
        <p:spPr>
          <a:xfrm>
            <a:off x="6383550" y="329447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5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7256243" y="2602632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cxnSp>
        <p:nvCxnSpPr>
          <p:cNvPr id="451" name="Google Shape;451;p22"/>
          <p:cNvCxnSpPr>
            <a:stCxn id="429" idx="6"/>
            <a:endCxn id="436" idx="3"/>
          </p:cNvCxnSpPr>
          <p:nvPr/>
        </p:nvCxnSpPr>
        <p:spPr>
          <a:xfrm rot="10800000" flipH="1">
            <a:off x="2092550" y="1686943"/>
            <a:ext cx="3211500" cy="1164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2"/>
          <p:cNvSpPr txBox="1"/>
          <p:nvPr/>
        </p:nvSpPr>
        <p:spPr>
          <a:xfrm>
            <a:off x="2637000" y="2277900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8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453" name="Google Shape;453;p22"/>
          <p:cNvCxnSpPr>
            <a:stCxn id="429" idx="6"/>
            <a:endCxn id="439" idx="6"/>
          </p:cNvCxnSpPr>
          <p:nvPr/>
        </p:nvCxnSpPr>
        <p:spPr>
          <a:xfrm rot="10800000" flipH="1">
            <a:off x="2092550" y="2761843"/>
            <a:ext cx="5009700" cy="89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22"/>
          <p:cNvCxnSpPr>
            <a:stCxn id="429" idx="6"/>
            <a:endCxn id="438" idx="0"/>
          </p:cNvCxnSpPr>
          <p:nvPr/>
        </p:nvCxnSpPr>
        <p:spPr>
          <a:xfrm>
            <a:off x="2092550" y="2851243"/>
            <a:ext cx="3428100" cy="1179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2"/>
          <p:cNvSpPr txBox="1"/>
          <p:nvPr/>
        </p:nvSpPr>
        <p:spPr>
          <a:xfrm>
            <a:off x="2665693" y="3035732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456" name="Google Shape;456;p22"/>
          <p:cNvSpPr txBox="1"/>
          <p:nvPr/>
        </p:nvSpPr>
        <p:spPr>
          <a:xfrm>
            <a:off x="2912550" y="26539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457" name="Google Shape;457;p22"/>
          <p:cNvCxnSpPr>
            <a:stCxn id="431" idx="6"/>
            <a:endCxn id="439" idx="6"/>
          </p:cNvCxnSpPr>
          <p:nvPr/>
        </p:nvCxnSpPr>
        <p:spPr>
          <a:xfrm>
            <a:off x="3946431" y="1454457"/>
            <a:ext cx="3155700" cy="13074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22"/>
          <p:cNvSpPr txBox="1"/>
          <p:nvPr/>
        </p:nvSpPr>
        <p:spPr>
          <a:xfrm>
            <a:off x="4137700" y="153323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2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459" name="Google Shape;459;p22"/>
          <p:cNvCxnSpPr>
            <a:endCxn id="438" idx="1"/>
          </p:cNvCxnSpPr>
          <p:nvPr/>
        </p:nvCxnSpPr>
        <p:spPr>
          <a:xfrm>
            <a:off x="3946408" y="1454331"/>
            <a:ext cx="1357500" cy="2672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p22"/>
          <p:cNvSpPr txBox="1"/>
          <p:nvPr/>
        </p:nvSpPr>
        <p:spPr>
          <a:xfrm>
            <a:off x="3402385" y="17367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1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61" name="Google Shape;461;p22"/>
          <p:cNvSpPr txBox="1"/>
          <p:nvPr/>
        </p:nvSpPr>
        <p:spPr>
          <a:xfrm>
            <a:off x="3783385" y="16605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3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462" name="Google Shape;462;p22"/>
          <p:cNvCxnSpPr>
            <a:stCxn id="436" idx="4"/>
            <a:endCxn id="433" idx="7"/>
          </p:cNvCxnSpPr>
          <p:nvPr/>
        </p:nvCxnSpPr>
        <p:spPr>
          <a:xfrm flipH="1">
            <a:off x="3856607" y="1783226"/>
            <a:ext cx="1664100" cy="23433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2"/>
          <p:cNvSpPr txBox="1"/>
          <p:nvPr/>
        </p:nvSpPr>
        <p:spPr>
          <a:xfrm>
            <a:off x="4896900" y="2025825"/>
            <a:ext cx="2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3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464" name="Google Shape;464;p22"/>
          <p:cNvCxnSpPr>
            <a:stCxn id="439" idx="6"/>
            <a:endCxn id="433" idx="7"/>
          </p:cNvCxnSpPr>
          <p:nvPr/>
        </p:nvCxnSpPr>
        <p:spPr>
          <a:xfrm flipH="1">
            <a:off x="3856700" y="2761846"/>
            <a:ext cx="3245400" cy="1364700"/>
          </a:xfrm>
          <a:prstGeom prst="straightConnector1">
            <a:avLst/>
          </a:prstGeom>
          <a:noFill/>
          <a:ln w="19050" cap="flat" cmpd="sng">
            <a:solidFill>
              <a:srgbClr val="FFB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22"/>
          <p:cNvSpPr txBox="1"/>
          <p:nvPr/>
        </p:nvSpPr>
        <p:spPr>
          <a:xfrm>
            <a:off x="6231150" y="276107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2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471" name="Google Shape;471;p23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472" name="Google Shape;472;p23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73" name="Google Shape;473;p23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474" name="Google Shape;474;p23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[Theoretically]</a:t>
                </a:r>
                <a:endParaRPr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" name="Google Shape;476;p23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477" name="Google Shape;477;p23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" name="Google Shape;479;p23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480" name="Google Shape;480;p23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3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82" name="Google Shape;482;p23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483" name="Google Shape;483;p23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4" name="Google Shape;484;p23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485" name="Google Shape;485;p23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23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488" name="Google Shape;488;p23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23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492" name="Google Shape;492;p23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3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494" name="Google Shape;494;p23"/>
          <p:cNvSpPr txBox="1"/>
          <p:nvPr/>
        </p:nvSpPr>
        <p:spPr>
          <a:xfrm>
            <a:off x="646900" y="4262575"/>
            <a:ext cx="31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Adj Matrix Implementation</a:t>
            </a:r>
            <a:endParaRPr sz="1600"/>
          </a:p>
        </p:txBody>
      </p:sp>
      <p:sp>
        <p:nvSpPr>
          <p:cNvPr id="495" name="Google Shape;495;p23"/>
          <p:cNvSpPr txBox="1"/>
          <p:nvPr/>
        </p:nvSpPr>
        <p:spPr>
          <a:xfrm>
            <a:off x="603975" y="34404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Time Complexity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4"/>
          <p:cNvSpPr txBox="1">
            <a:spLocks noGrp="1"/>
          </p:cNvSpPr>
          <p:nvPr>
            <p:ph type="title"/>
          </p:nvPr>
        </p:nvSpPr>
        <p:spPr>
          <a:xfrm>
            <a:off x="311700" y="231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 </a:t>
            </a:r>
            <a:endParaRPr/>
          </a:p>
        </p:txBody>
      </p:sp>
      <p:pic>
        <p:nvPicPr>
          <p:cNvPr id="501" name="Google Shape;5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375" y="878050"/>
            <a:ext cx="4009990" cy="40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5"/>
          <p:cNvSpPr txBox="1">
            <a:spLocks noGrp="1"/>
          </p:cNvSpPr>
          <p:nvPr>
            <p:ph type="title"/>
          </p:nvPr>
        </p:nvSpPr>
        <p:spPr>
          <a:xfrm>
            <a:off x="311700" y="19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TIME COMPLEXITY</a:t>
            </a:r>
            <a:endParaRPr/>
          </a:p>
        </p:txBody>
      </p:sp>
      <p:grpSp>
        <p:nvGrpSpPr>
          <p:cNvPr id="507" name="Google Shape;507;p25"/>
          <p:cNvGrpSpPr/>
          <p:nvPr/>
        </p:nvGrpSpPr>
        <p:grpSpPr>
          <a:xfrm>
            <a:off x="0" y="1079269"/>
            <a:ext cx="2851336" cy="1330647"/>
            <a:chOff x="1310739" y="1217333"/>
            <a:chExt cx="2851336" cy="1433578"/>
          </a:xfrm>
        </p:grpSpPr>
        <p:grpSp>
          <p:nvGrpSpPr>
            <p:cNvPr id="508" name="Google Shape;508;p25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509" name="Google Shape;509;p25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5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5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5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5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5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5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5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5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5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5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5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5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5" name="Google Shape;525;p25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25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7" name="Google Shape;527;p25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8" name="Google Shape;528;p25"/>
          <p:cNvGrpSpPr/>
          <p:nvPr/>
        </p:nvGrpSpPr>
        <p:grpSpPr>
          <a:xfrm flipH="1">
            <a:off x="6284294" y="3633732"/>
            <a:ext cx="2859702" cy="1433578"/>
            <a:chOff x="1310739" y="3332533"/>
            <a:chExt cx="2647872" cy="1433578"/>
          </a:xfrm>
        </p:grpSpPr>
        <p:grpSp>
          <p:nvGrpSpPr>
            <p:cNvPr id="529" name="Google Shape;529;p25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530" name="Google Shape;530;p25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5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5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5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5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5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5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5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5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5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5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5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5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5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5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6" name="Google Shape;546;p25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547" name="Google Shape;547;p25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548" name="Google Shape;548;p25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49" name="Google Shape;549;p25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550" name="Google Shape;550;p25"/>
          <p:cNvSpPr txBox="1"/>
          <p:nvPr/>
        </p:nvSpPr>
        <p:spPr>
          <a:xfrm>
            <a:off x="1888500" y="2333250"/>
            <a:ext cx="5367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highlight>
                  <a:srgbClr val="B6D7A8"/>
                </a:highlight>
              </a:rPr>
              <a:t>O(v^2)</a:t>
            </a:r>
            <a:endParaRPr sz="2900" b="1">
              <a:highlight>
                <a:srgbClr val="B6D7A8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556" name="Google Shape;556;p26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557" name="Google Shape;557;p26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8" name="Google Shape;558;p26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559" name="Google Shape;559;p26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Shortest Path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26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562" name="Google Shape;562;p26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26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565" name="Google Shape;565;p26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6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67" name="Google Shape;567;p26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568" name="Google Shape;568;p26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69" name="Google Shape;569;p26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570" name="Google Shape;570;p26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[Theoretically]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26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6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573" name="Google Shape;573;p26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6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26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576" name="Google Shape;576;p26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6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78" name="Google Shape;578;p26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579" name="Google Shape;579;p26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26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581" name="Google Shape;581;p26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2" name="Google Shape;582;p26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26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584" name="Google Shape;584;p26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6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6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26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588" name="Google Shape;588;p26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6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590" name="Google Shape;590;p26"/>
          <p:cNvSpPr txBox="1"/>
          <p:nvPr/>
        </p:nvSpPr>
        <p:spPr>
          <a:xfrm>
            <a:off x="646900" y="4262575"/>
            <a:ext cx="343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Adj List Implementation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91" name="Google Shape;591;p26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Results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592" name="Google Shape;592;p26"/>
          <p:cNvSpPr txBox="1"/>
          <p:nvPr/>
        </p:nvSpPr>
        <p:spPr>
          <a:xfrm>
            <a:off x="723099" y="3443009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Complexity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- Sparse</a:t>
            </a:r>
            <a:endParaRPr/>
          </a:p>
        </p:txBody>
      </p:sp>
      <p:grpSp>
        <p:nvGrpSpPr>
          <p:cNvPr id="598" name="Google Shape;598;p27"/>
          <p:cNvGrpSpPr/>
          <p:nvPr/>
        </p:nvGrpSpPr>
        <p:grpSpPr>
          <a:xfrm>
            <a:off x="-11" y="3649133"/>
            <a:ext cx="2851336" cy="1433578"/>
            <a:chOff x="1310739" y="1217333"/>
            <a:chExt cx="2851336" cy="1433578"/>
          </a:xfrm>
        </p:grpSpPr>
        <p:grpSp>
          <p:nvGrpSpPr>
            <p:cNvPr id="599" name="Google Shape;599;p27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600" name="Google Shape;600;p27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7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7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6" name="Google Shape;616;p27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617" name="Google Shape;617;p27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18" name="Google Shape;618;p27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19" name="Google Shape;619;p27"/>
          <p:cNvSpPr/>
          <p:nvPr/>
        </p:nvSpPr>
        <p:spPr>
          <a:xfrm>
            <a:off x="1876100" y="2277268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620" name="Google Shape;620;p27"/>
          <p:cNvCxnSpPr>
            <a:stCxn id="619" idx="7"/>
            <a:endCxn id="621" idx="2"/>
          </p:cNvCxnSpPr>
          <p:nvPr/>
        </p:nvCxnSpPr>
        <p:spPr>
          <a:xfrm rot="10800000" flipH="1">
            <a:off x="2399499" y="1713871"/>
            <a:ext cx="1009800" cy="6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27"/>
          <p:cNvSpPr/>
          <p:nvPr/>
        </p:nvSpPr>
        <p:spPr>
          <a:xfrm>
            <a:off x="3409431" y="1385170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cxnSp>
        <p:nvCxnSpPr>
          <p:cNvPr id="622" name="Google Shape;622;p27"/>
          <p:cNvCxnSpPr>
            <a:stCxn id="619" idx="5"/>
            <a:endCxn id="623" idx="2"/>
          </p:cNvCxnSpPr>
          <p:nvPr/>
        </p:nvCxnSpPr>
        <p:spPr>
          <a:xfrm>
            <a:off x="2399499" y="2838564"/>
            <a:ext cx="1009800" cy="5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3" name="Google Shape;623;p27"/>
          <p:cNvSpPr/>
          <p:nvPr/>
        </p:nvSpPr>
        <p:spPr>
          <a:xfrm>
            <a:off x="3409431" y="305010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624" name="Google Shape;624;p27"/>
          <p:cNvCxnSpPr>
            <a:stCxn id="621" idx="4"/>
            <a:endCxn id="623" idx="0"/>
          </p:cNvCxnSpPr>
          <p:nvPr/>
        </p:nvCxnSpPr>
        <p:spPr>
          <a:xfrm>
            <a:off x="3716031" y="2042770"/>
            <a:ext cx="0" cy="10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27"/>
          <p:cNvCxnSpPr>
            <a:stCxn id="621" idx="6"/>
            <a:endCxn id="626" idx="2"/>
          </p:cNvCxnSpPr>
          <p:nvPr/>
        </p:nvCxnSpPr>
        <p:spPr>
          <a:xfrm rot="10800000" flipH="1">
            <a:off x="4022631" y="1701370"/>
            <a:ext cx="12552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6" name="Google Shape;626;p27"/>
          <p:cNvSpPr/>
          <p:nvPr/>
        </p:nvSpPr>
        <p:spPr>
          <a:xfrm>
            <a:off x="5277782" y="1372701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cxnSp>
        <p:nvCxnSpPr>
          <p:cNvPr id="627" name="Google Shape;627;p27"/>
          <p:cNvCxnSpPr>
            <a:stCxn id="623" idx="6"/>
            <a:endCxn id="628" idx="2"/>
          </p:cNvCxnSpPr>
          <p:nvPr/>
        </p:nvCxnSpPr>
        <p:spPr>
          <a:xfrm>
            <a:off x="4022631" y="3378907"/>
            <a:ext cx="12552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8" name="Google Shape;628;p27"/>
          <p:cNvSpPr/>
          <p:nvPr/>
        </p:nvSpPr>
        <p:spPr>
          <a:xfrm>
            <a:off x="5277782" y="306772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sp>
        <p:nvSpPr>
          <p:cNvPr id="629" name="Google Shape;629;p27"/>
          <p:cNvSpPr/>
          <p:nvPr/>
        </p:nvSpPr>
        <p:spPr>
          <a:xfrm rot="10800000">
            <a:off x="6820250" y="2180871"/>
            <a:ext cx="613200" cy="657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sp>
        <p:nvSpPr>
          <p:cNvPr id="630" name="Google Shape;630;p27"/>
          <p:cNvSpPr txBox="1"/>
          <p:nvPr/>
        </p:nvSpPr>
        <p:spPr>
          <a:xfrm>
            <a:off x="2628100" y="1728050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31" name="Google Shape;631;p27"/>
          <p:cNvSpPr txBox="1"/>
          <p:nvPr/>
        </p:nvSpPr>
        <p:spPr>
          <a:xfrm>
            <a:off x="2674300" y="306972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632" name="Google Shape;632;p27"/>
          <p:cNvSpPr txBox="1"/>
          <p:nvPr/>
        </p:nvSpPr>
        <p:spPr>
          <a:xfrm>
            <a:off x="4524700" y="1352550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633" name="Google Shape;633;p27"/>
          <p:cNvSpPr txBox="1"/>
          <p:nvPr/>
        </p:nvSpPr>
        <p:spPr>
          <a:xfrm>
            <a:off x="4600900" y="3360683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34" name="Google Shape;634;p27"/>
          <p:cNvSpPr txBox="1"/>
          <p:nvPr/>
        </p:nvSpPr>
        <p:spPr>
          <a:xfrm>
            <a:off x="3707185" y="23463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635" name="Google Shape;635;p27"/>
          <p:cNvCxnSpPr>
            <a:stCxn id="628" idx="0"/>
            <a:endCxn id="626" idx="4"/>
          </p:cNvCxnSpPr>
          <p:nvPr/>
        </p:nvCxnSpPr>
        <p:spPr>
          <a:xfrm rot="10800000">
            <a:off x="5584382" y="2030327"/>
            <a:ext cx="0" cy="10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27"/>
          <p:cNvSpPr txBox="1"/>
          <p:nvPr/>
        </p:nvSpPr>
        <p:spPr>
          <a:xfrm>
            <a:off x="5290306" y="2366044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37" name="Google Shape;637;p27"/>
          <p:cNvSpPr txBox="1"/>
          <p:nvPr/>
        </p:nvSpPr>
        <p:spPr>
          <a:xfrm>
            <a:off x="6966382" y="2308325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sp>
        <p:nvSpPr>
          <p:cNvPr id="638" name="Google Shape;638;p27"/>
          <p:cNvSpPr txBox="1"/>
          <p:nvPr/>
        </p:nvSpPr>
        <p:spPr>
          <a:xfrm>
            <a:off x="6355475" y="158640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39" name="Google Shape;639;p27"/>
          <p:cNvSpPr txBox="1"/>
          <p:nvPr/>
        </p:nvSpPr>
        <p:spPr>
          <a:xfrm>
            <a:off x="6389975" y="306972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cxnSp>
        <p:nvCxnSpPr>
          <p:cNvPr id="640" name="Google Shape;640;p27"/>
          <p:cNvCxnSpPr>
            <a:stCxn id="626" idx="6"/>
          </p:cNvCxnSpPr>
          <p:nvPr/>
        </p:nvCxnSpPr>
        <p:spPr>
          <a:xfrm>
            <a:off x="5890982" y="1701501"/>
            <a:ext cx="10140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27"/>
          <p:cNvCxnSpPr>
            <a:stCxn id="628" idx="6"/>
            <a:endCxn id="629" idx="7"/>
          </p:cNvCxnSpPr>
          <p:nvPr/>
        </p:nvCxnSpPr>
        <p:spPr>
          <a:xfrm rot="10800000" flipH="1">
            <a:off x="5890982" y="2742227"/>
            <a:ext cx="10191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42" name="Google Shape;6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183" y="2733690"/>
            <a:ext cx="2424817" cy="20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7"/>
          <p:cNvSpPr txBox="1"/>
          <p:nvPr/>
        </p:nvSpPr>
        <p:spPr>
          <a:xfrm>
            <a:off x="7083725" y="4823317"/>
            <a:ext cx="21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1. (S)parsley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OBTAINED - Sparse</a:t>
            </a:r>
            <a:endParaRPr/>
          </a:p>
        </p:txBody>
      </p:sp>
      <p:grpSp>
        <p:nvGrpSpPr>
          <p:cNvPr id="649" name="Google Shape;649;p28"/>
          <p:cNvGrpSpPr/>
          <p:nvPr/>
        </p:nvGrpSpPr>
        <p:grpSpPr>
          <a:xfrm>
            <a:off x="-11" y="3649133"/>
            <a:ext cx="2851336" cy="1433578"/>
            <a:chOff x="1310739" y="1217333"/>
            <a:chExt cx="2851336" cy="1433578"/>
          </a:xfrm>
        </p:grpSpPr>
        <p:grpSp>
          <p:nvGrpSpPr>
            <p:cNvPr id="650" name="Google Shape;650;p28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651" name="Google Shape;651;p28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8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8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8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8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8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8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7" name="Google Shape;667;p28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28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69" name="Google Shape;669;p28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70" name="Google Shape;6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183" y="2733690"/>
            <a:ext cx="2424817" cy="20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28"/>
          <p:cNvSpPr/>
          <p:nvPr/>
        </p:nvSpPr>
        <p:spPr>
          <a:xfrm>
            <a:off x="1876100" y="2277268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672" name="Google Shape;672;p28"/>
          <p:cNvCxnSpPr>
            <a:stCxn id="671" idx="7"/>
            <a:endCxn id="673" idx="2"/>
          </p:cNvCxnSpPr>
          <p:nvPr/>
        </p:nvCxnSpPr>
        <p:spPr>
          <a:xfrm rot="10800000" flipH="1">
            <a:off x="2399499" y="1713871"/>
            <a:ext cx="1009800" cy="6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p28"/>
          <p:cNvSpPr/>
          <p:nvPr/>
        </p:nvSpPr>
        <p:spPr>
          <a:xfrm>
            <a:off x="3409431" y="1385170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sp>
        <p:nvSpPr>
          <p:cNvPr id="674" name="Google Shape;674;p28"/>
          <p:cNvSpPr/>
          <p:nvPr/>
        </p:nvSpPr>
        <p:spPr>
          <a:xfrm>
            <a:off x="3409431" y="305010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675" name="Google Shape;675;p28"/>
          <p:cNvCxnSpPr>
            <a:stCxn id="673" idx="4"/>
            <a:endCxn id="674" idx="0"/>
          </p:cNvCxnSpPr>
          <p:nvPr/>
        </p:nvCxnSpPr>
        <p:spPr>
          <a:xfrm>
            <a:off x="3716031" y="2042770"/>
            <a:ext cx="0" cy="10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p28"/>
          <p:cNvSpPr/>
          <p:nvPr/>
        </p:nvSpPr>
        <p:spPr>
          <a:xfrm>
            <a:off x="5277782" y="1372701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cxnSp>
        <p:nvCxnSpPr>
          <p:cNvPr id="677" name="Google Shape;677;p28"/>
          <p:cNvCxnSpPr>
            <a:stCxn id="674" idx="6"/>
            <a:endCxn id="678" idx="2"/>
          </p:cNvCxnSpPr>
          <p:nvPr/>
        </p:nvCxnSpPr>
        <p:spPr>
          <a:xfrm>
            <a:off x="4022631" y="3378907"/>
            <a:ext cx="12552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8" name="Google Shape;678;p28"/>
          <p:cNvSpPr/>
          <p:nvPr/>
        </p:nvSpPr>
        <p:spPr>
          <a:xfrm>
            <a:off x="5277782" y="306772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sp>
        <p:nvSpPr>
          <p:cNvPr id="679" name="Google Shape;679;p28"/>
          <p:cNvSpPr/>
          <p:nvPr/>
        </p:nvSpPr>
        <p:spPr>
          <a:xfrm rot="10800000">
            <a:off x="6820250" y="2180871"/>
            <a:ext cx="613200" cy="657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cxnSp>
        <p:nvCxnSpPr>
          <p:cNvPr id="680" name="Google Shape;680;p28"/>
          <p:cNvCxnSpPr/>
          <p:nvPr/>
        </p:nvCxnSpPr>
        <p:spPr>
          <a:xfrm>
            <a:off x="5911914" y="1761300"/>
            <a:ext cx="946200" cy="55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28"/>
          <p:cNvSpPr txBox="1"/>
          <p:nvPr/>
        </p:nvSpPr>
        <p:spPr>
          <a:xfrm>
            <a:off x="2628100" y="1728050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82" name="Google Shape;682;p28"/>
          <p:cNvSpPr txBox="1"/>
          <p:nvPr/>
        </p:nvSpPr>
        <p:spPr>
          <a:xfrm>
            <a:off x="4600900" y="3360683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83" name="Google Shape;683;p28"/>
          <p:cNvSpPr txBox="1"/>
          <p:nvPr/>
        </p:nvSpPr>
        <p:spPr>
          <a:xfrm>
            <a:off x="3707185" y="23463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684" name="Google Shape;684;p28"/>
          <p:cNvCxnSpPr>
            <a:stCxn id="678" idx="0"/>
            <a:endCxn id="676" idx="4"/>
          </p:cNvCxnSpPr>
          <p:nvPr/>
        </p:nvCxnSpPr>
        <p:spPr>
          <a:xfrm rot="10800000">
            <a:off x="5584382" y="2030327"/>
            <a:ext cx="0" cy="10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5" name="Google Shape;685;p28"/>
          <p:cNvSpPr txBox="1"/>
          <p:nvPr/>
        </p:nvSpPr>
        <p:spPr>
          <a:xfrm>
            <a:off x="6966382" y="2308325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sp>
        <p:nvSpPr>
          <p:cNvPr id="686" name="Google Shape;686;p28"/>
          <p:cNvSpPr txBox="1"/>
          <p:nvPr/>
        </p:nvSpPr>
        <p:spPr>
          <a:xfrm>
            <a:off x="6355475" y="172805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87" name="Google Shape;687;p28"/>
          <p:cNvSpPr txBox="1"/>
          <p:nvPr/>
        </p:nvSpPr>
        <p:spPr>
          <a:xfrm>
            <a:off x="5165163" y="250450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88" name="Google Shape;688;p28"/>
          <p:cNvSpPr txBox="1"/>
          <p:nvPr/>
        </p:nvSpPr>
        <p:spPr>
          <a:xfrm>
            <a:off x="7083725" y="4823317"/>
            <a:ext cx="21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1. (S)parsley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- Completed</a:t>
            </a:r>
            <a:endParaRPr/>
          </a:p>
        </p:txBody>
      </p:sp>
      <p:grpSp>
        <p:nvGrpSpPr>
          <p:cNvPr id="694" name="Google Shape;694;p29"/>
          <p:cNvGrpSpPr/>
          <p:nvPr/>
        </p:nvGrpSpPr>
        <p:grpSpPr>
          <a:xfrm flipH="1">
            <a:off x="6231144" y="3689894"/>
            <a:ext cx="2859702" cy="1433578"/>
            <a:chOff x="1310739" y="3332533"/>
            <a:chExt cx="2647872" cy="1433578"/>
          </a:xfrm>
        </p:grpSpPr>
        <p:grpSp>
          <p:nvGrpSpPr>
            <p:cNvPr id="695" name="Google Shape;695;p29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696" name="Google Shape;696;p29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9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9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9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9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9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9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2" name="Google Shape;712;p29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713" name="Google Shape;713;p29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714" name="Google Shape;714;p29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715" name="Google Shape;715;p29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16" name="Google Shape;716;p29"/>
          <p:cNvSpPr/>
          <p:nvPr/>
        </p:nvSpPr>
        <p:spPr>
          <a:xfrm>
            <a:off x="1479350" y="2522443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717" name="Google Shape;717;p29"/>
          <p:cNvCxnSpPr>
            <a:stCxn id="716" idx="7"/>
            <a:endCxn id="718" idx="2"/>
          </p:cNvCxnSpPr>
          <p:nvPr/>
        </p:nvCxnSpPr>
        <p:spPr>
          <a:xfrm rot="10800000" flipH="1">
            <a:off x="2002749" y="1454446"/>
            <a:ext cx="1330500" cy="1164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29"/>
          <p:cNvSpPr/>
          <p:nvPr/>
        </p:nvSpPr>
        <p:spPr>
          <a:xfrm>
            <a:off x="3333231" y="1125657"/>
            <a:ext cx="613200" cy="6576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cxnSp>
        <p:nvCxnSpPr>
          <p:cNvPr id="719" name="Google Shape;719;p29"/>
          <p:cNvCxnSpPr>
            <a:stCxn id="716" idx="5"/>
            <a:endCxn id="720" idx="2"/>
          </p:cNvCxnSpPr>
          <p:nvPr/>
        </p:nvCxnSpPr>
        <p:spPr>
          <a:xfrm>
            <a:off x="2002749" y="3083739"/>
            <a:ext cx="1330500" cy="127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29"/>
          <p:cNvSpPr/>
          <p:nvPr/>
        </p:nvSpPr>
        <p:spPr>
          <a:xfrm>
            <a:off x="3333231" y="4030132"/>
            <a:ext cx="613200" cy="657600"/>
          </a:xfrm>
          <a:prstGeom prst="ellipse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721" name="Google Shape;721;p29"/>
          <p:cNvCxnSpPr>
            <a:stCxn id="718" idx="4"/>
          </p:cNvCxnSpPr>
          <p:nvPr/>
        </p:nvCxnSpPr>
        <p:spPr>
          <a:xfrm>
            <a:off x="3639831" y="1783257"/>
            <a:ext cx="0" cy="22470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p29"/>
          <p:cNvCxnSpPr>
            <a:stCxn id="718" idx="6"/>
            <a:endCxn id="723" idx="2"/>
          </p:cNvCxnSpPr>
          <p:nvPr/>
        </p:nvCxnSpPr>
        <p:spPr>
          <a:xfrm>
            <a:off x="3946431" y="1454457"/>
            <a:ext cx="1267800" cy="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Google Shape;723;p29"/>
          <p:cNvSpPr/>
          <p:nvPr/>
        </p:nvSpPr>
        <p:spPr>
          <a:xfrm>
            <a:off x="5214107" y="1125626"/>
            <a:ext cx="613200" cy="65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cxnSp>
        <p:nvCxnSpPr>
          <p:cNvPr id="724" name="Google Shape;724;p29"/>
          <p:cNvCxnSpPr>
            <a:stCxn id="720" idx="6"/>
            <a:endCxn id="725" idx="2"/>
          </p:cNvCxnSpPr>
          <p:nvPr/>
        </p:nvCxnSpPr>
        <p:spPr>
          <a:xfrm>
            <a:off x="3946431" y="4358932"/>
            <a:ext cx="12678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5" name="Google Shape;725;p29"/>
          <p:cNvSpPr/>
          <p:nvPr/>
        </p:nvSpPr>
        <p:spPr>
          <a:xfrm>
            <a:off x="5214107" y="4030127"/>
            <a:ext cx="613200" cy="6576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sp>
        <p:nvSpPr>
          <p:cNvPr id="726" name="Google Shape;726;p29"/>
          <p:cNvSpPr/>
          <p:nvPr/>
        </p:nvSpPr>
        <p:spPr>
          <a:xfrm rot="10800000">
            <a:off x="7102100" y="2433046"/>
            <a:ext cx="613200" cy="6576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cxnSp>
        <p:nvCxnSpPr>
          <p:cNvPr id="727" name="Google Shape;727;p29"/>
          <p:cNvCxnSpPr>
            <a:stCxn id="726" idx="7"/>
          </p:cNvCxnSpPr>
          <p:nvPr/>
        </p:nvCxnSpPr>
        <p:spPr>
          <a:xfrm flipH="1">
            <a:off x="5827201" y="2994343"/>
            <a:ext cx="1364700" cy="1364400"/>
          </a:xfrm>
          <a:prstGeom prst="straightConnector1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29"/>
          <p:cNvCxnSpPr>
            <a:stCxn id="726" idx="6"/>
          </p:cNvCxnSpPr>
          <p:nvPr/>
        </p:nvCxnSpPr>
        <p:spPr>
          <a:xfrm rot="10800000">
            <a:off x="5821100" y="1562146"/>
            <a:ext cx="1281000" cy="11997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29"/>
          <p:cNvSpPr txBox="1"/>
          <p:nvPr/>
        </p:nvSpPr>
        <p:spPr>
          <a:xfrm>
            <a:off x="2352275" y="1850638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30" name="Google Shape;730;p29"/>
          <p:cNvSpPr txBox="1"/>
          <p:nvPr/>
        </p:nvSpPr>
        <p:spPr>
          <a:xfrm>
            <a:off x="2199625" y="34764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31" name="Google Shape;731;p29"/>
          <p:cNvSpPr txBox="1"/>
          <p:nvPr/>
        </p:nvSpPr>
        <p:spPr>
          <a:xfrm>
            <a:off x="4442500" y="115223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7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732" name="Google Shape;732;p29"/>
          <p:cNvSpPr txBox="1"/>
          <p:nvPr/>
        </p:nvSpPr>
        <p:spPr>
          <a:xfrm>
            <a:off x="4372300" y="4046483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3</a:t>
            </a:r>
            <a:endParaRPr>
              <a:solidFill>
                <a:srgbClr val="A64D79"/>
              </a:solidFill>
            </a:endParaRPr>
          </a:p>
        </p:txBody>
      </p:sp>
      <p:cxnSp>
        <p:nvCxnSpPr>
          <p:cNvPr id="733" name="Google Shape;733;p29"/>
          <p:cNvCxnSpPr>
            <a:endCxn id="723" idx="4"/>
          </p:cNvCxnSpPr>
          <p:nvPr/>
        </p:nvCxnSpPr>
        <p:spPr>
          <a:xfrm rot="10800000">
            <a:off x="5520707" y="1783226"/>
            <a:ext cx="0" cy="22470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29"/>
          <p:cNvSpPr txBox="1"/>
          <p:nvPr/>
        </p:nvSpPr>
        <p:spPr>
          <a:xfrm>
            <a:off x="5274669" y="2782769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2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735" name="Google Shape;735;p29"/>
          <p:cNvSpPr txBox="1"/>
          <p:nvPr/>
        </p:nvSpPr>
        <p:spPr>
          <a:xfrm>
            <a:off x="6330050" y="183225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1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736" name="Google Shape;736;p29"/>
          <p:cNvSpPr txBox="1"/>
          <p:nvPr/>
        </p:nvSpPr>
        <p:spPr>
          <a:xfrm>
            <a:off x="6383550" y="329447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5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737" name="Google Shape;737;p29"/>
          <p:cNvSpPr txBox="1"/>
          <p:nvPr/>
        </p:nvSpPr>
        <p:spPr>
          <a:xfrm>
            <a:off x="7256243" y="2602632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cxnSp>
        <p:nvCxnSpPr>
          <p:cNvPr id="738" name="Google Shape;738;p29"/>
          <p:cNvCxnSpPr>
            <a:stCxn id="716" idx="6"/>
            <a:endCxn id="723" idx="3"/>
          </p:cNvCxnSpPr>
          <p:nvPr/>
        </p:nvCxnSpPr>
        <p:spPr>
          <a:xfrm rot="10800000" flipH="1">
            <a:off x="2092550" y="1686943"/>
            <a:ext cx="3211500" cy="1164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29"/>
          <p:cNvSpPr txBox="1"/>
          <p:nvPr/>
        </p:nvSpPr>
        <p:spPr>
          <a:xfrm>
            <a:off x="2637000" y="2277900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8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740" name="Google Shape;740;p29"/>
          <p:cNvCxnSpPr>
            <a:stCxn id="716" idx="6"/>
            <a:endCxn id="726" idx="6"/>
          </p:cNvCxnSpPr>
          <p:nvPr/>
        </p:nvCxnSpPr>
        <p:spPr>
          <a:xfrm rot="10800000" flipH="1">
            <a:off x="2092550" y="2761843"/>
            <a:ext cx="5009700" cy="89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29"/>
          <p:cNvCxnSpPr>
            <a:stCxn id="716" idx="6"/>
            <a:endCxn id="725" idx="0"/>
          </p:cNvCxnSpPr>
          <p:nvPr/>
        </p:nvCxnSpPr>
        <p:spPr>
          <a:xfrm>
            <a:off x="2092550" y="2851243"/>
            <a:ext cx="3428100" cy="1179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2" name="Google Shape;742;p29"/>
          <p:cNvSpPr txBox="1"/>
          <p:nvPr/>
        </p:nvSpPr>
        <p:spPr>
          <a:xfrm>
            <a:off x="2665693" y="3035732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43" name="Google Shape;743;p29"/>
          <p:cNvSpPr txBox="1"/>
          <p:nvPr/>
        </p:nvSpPr>
        <p:spPr>
          <a:xfrm>
            <a:off x="2912550" y="26539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744" name="Google Shape;744;p29"/>
          <p:cNvCxnSpPr>
            <a:stCxn id="718" idx="6"/>
            <a:endCxn id="726" idx="6"/>
          </p:cNvCxnSpPr>
          <p:nvPr/>
        </p:nvCxnSpPr>
        <p:spPr>
          <a:xfrm>
            <a:off x="3946431" y="1454457"/>
            <a:ext cx="3155700" cy="13074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5" name="Google Shape;745;p29"/>
          <p:cNvSpPr txBox="1"/>
          <p:nvPr/>
        </p:nvSpPr>
        <p:spPr>
          <a:xfrm>
            <a:off x="4137700" y="153323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2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746" name="Google Shape;746;p29"/>
          <p:cNvCxnSpPr>
            <a:endCxn id="725" idx="1"/>
          </p:cNvCxnSpPr>
          <p:nvPr/>
        </p:nvCxnSpPr>
        <p:spPr>
          <a:xfrm>
            <a:off x="3946408" y="1454331"/>
            <a:ext cx="1357500" cy="2672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7" name="Google Shape;747;p29"/>
          <p:cNvSpPr txBox="1"/>
          <p:nvPr/>
        </p:nvSpPr>
        <p:spPr>
          <a:xfrm>
            <a:off x="3402385" y="17367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1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748" name="Google Shape;748;p29"/>
          <p:cNvSpPr txBox="1"/>
          <p:nvPr/>
        </p:nvSpPr>
        <p:spPr>
          <a:xfrm>
            <a:off x="3783385" y="16605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3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749" name="Google Shape;749;p29"/>
          <p:cNvCxnSpPr>
            <a:stCxn id="723" idx="4"/>
            <a:endCxn id="720" idx="7"/>
          </p:cNvCxnSpPr>
          <p:nvPr/>
        </p:nvCxnSpPr>
        <p:spPr>
          <a:xfrm flipH="1">
            <a:off x="3856607" y="1783226"/>
            <a:ext cx="1664100" cy="23433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0" name="Google Shape;750;p29"/>
          <p:cNvSpPr txBox="1"/>
          <p:nvPr/>
        </p:nvSpPr>
        <p:spPr>
          <a:xfrm>
            <a:off x="4896900" y="2025825"/>
            <a:ext cx="2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3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751" name="Google Shape;751;p29"/>
          <p:cNvCxnSpPr>
            <a:stCxn id="726" idx="6"/>
            <a:endCxn id="720" idx="7"/>
          </p:cNvCxnSpPr>
          <p:nvPr/>
        </p:nvCxnSpPr>
        <p:spPr>
          <a:xfrm flipH="1">
            <a:off x="3856700" y="2761846"/>
            <a:ext cx="3245400" cy="1364700"/>
          </a:xfrm>
          <a:prstGeom prst="straightConnector1">
            <a:avLst/>
          </a:prstGeom>
          <a:noFill/>
          <a:ln w="19050" cap="flat" cmpd="sng">
            <a:solidFill>
              <a:srgbClr val="FFB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29"/>
          <p:cNvSpPr txBox="1"/>
          <p:nvPr/>
        </p:nvSpPr>
        <p:spPr>
          <a:xfrm>
            <a:off x="6231150" y="276107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2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OBTAINED - Completed</a:t>
            </a:r>
            <a:endParaRPr/>
          </a:p>
        </p:txBody>
      </p:sp>
      <p:grpSp>
        <p:nvGrpSpPr>
          <p:cNvPr id="758" name="Google Shape;758;p30"/>
          <p:cNvGrpSpPr/>
          <p:nvPr/>
        </p:nvGrpSpPr>
        <p:grpSpPr>
          <a:xfrm flipH="1">
            <a:off x="6231144" y="3689894"/>
            <a:ext cx="2859702" cy="1433578"/>
            <a:chOff x="1310739" y="3332533"/>
            <a:chExt cx="2647872" cy="1433578"/>
          </a:xfrm>
        </p:grpSpPr>
        <p:grpSp>
          <p:nvGrpSpPr>
            <p:cNvPr id="759" name="Google Shape;759;p30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760" name="Google Shape;760;p30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0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0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0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0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0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0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0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6" name="Google Shape;776;p30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777" name="Google Shape;777;p30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778" name="Google Shape;778;p30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779" name="Google Shape;779;p30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80" name="Google Shape;780;p30"/>
          <p:cNvSpPr/>
          <p:nvPr/>
        </p:nvSpPr>
        <p:spPr>
          <a:xfrm>
            <a:off x="1479350" y="2522443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781" name="Google Shape;781;p30"/>
          <p:cNvCxnSpPr>
            <a:stCxn id="780" idx="7"/>
            <a:endCxn id="782" idx="2"/>
          </p:cNvCxnSpPr>
          <p:nvPr/>
        </p:nvCxnSpPr>
        <p:spPr>
          <a:xfrm rot="10800000" flipH="1">
            <a:off x="2002749" y="1454446"/>
            <a:ext cx="1330500" cy="1164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30"/>
          <p:cNvSpPr/>
          <p:nvPr/>
        </p:nvSpPr>
        <p:spPr>
          <a:xfrm>
            <a:off x="3333231" y="1125657"/>
            <a:ext cx="613200" cy="6576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sp>
        <p:nvSpPr>
          <p:cNvPr id="783" name="Google Shape;783;p30"/>
          <p:cNvSpPr/>
          <p:nvPr/>
        </p:nvSpPr>
        <p:spPr>
          <a:xfrm>
            <a:off x="3333231" y="4030132"/>
            <a:ext cx="613200" cy="657600"/>
          </a:xfrm>
          <a:prstGeom prst="ellipse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784" name="Google Shape;784;p30"/>
          <p:cNvCxnSpPr>
            <a:stCxn id="782" idx="4"/>
          </p:cNvCxnSpPr>
          <p:nvPr/>
        </p:nvCxnSpPr>
        <p:spPr>
          <a:xfrm>
            <a:off x="3639831" y="1783257"/>
            <a:ext cx="0" cy="22470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Google Shape;785;p30"/>
          <p:cNvSpPr/>
          <p:nvPr/>
        </p:nvSpPr>
        <p:spPr>
          <a:xfrm>
            <a:off x="5214107" y="1125626"/>
            <a:ext cx="613200" cy="65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sp>
        <p:nvSpPr>
          <p:cNvPr id="786" name="Google Shape;786;p30"/>
          <p:cNvSpPr/>
          <p:nvPr/>
        </p:nvSpPr>
        <p:spPr>
          <a:xfrm>
            <a:off x="5214107" y="4030127"/>
            <a:ext cx="613200" cy="6576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cxnSp>
        <p:nvCxnSpPr>
          <p:cNvPr id="787" name="Google Shape;787;p30"/>
          <p:cNvCxnSpPr/>
          <p:nvPr/>
        </p:nvCxnSpPr>
        <p:spPr>
          <a:xfrm rot="10800000">
            <a:off x="5821100" y="1562146"/>
            <a:ext cx="1281000" cy="11997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30"/>
          <p:cNvSpPr txBox="1"/>
          <p:nvPr/>
        </p:nvSpPr>
        <p:spPr>
          <a:xfrm>
            <a:off x="2352275" y="1850638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89" name="Google Shape;789;p30"/>
          <p:cNvSpPr txBox="1"/>
          <p:nvPr/>
        </p:nvSpPr>
        <p:spPr>
          <a:xfrm>
            <a:off x="6330050" y="183225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1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790" name="Google Shape;790;p30"/>
          <p:cNvCxnSpPr>
            <a:stCxn id="780" idx="6"/>
          </p:cNvCxnSpPr>
          <p:nvPr/>
        </p:nvCxnSpPr>
        <p:spPr>
          <a:xfrm rot="10800000" flipH="1">
            <a:off x="2092550" y="2761843"/>
            <a:ext cx="5009700" cy="89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30"/>
          <p:cNvSpPr txBox="1"/>
          <p:nvPr/>
        </p:nvSpPr>
        <p:spPr>
          <a:xfrm>
            <a:off x="2912550" y="26539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792" name="Google Shape;792;p30"/>
          <p:cNvSpPr txBox="1"/>
          <p:nvPr/>
        </p:nvSpPr>
        <p:spPr>
          <a:xfrm>
            <a:off x="4137700" y="153323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85C6"/>
              </a:solidFill>
            </a:endParaRPr>
          </a:p>
        </p:txBody>
      </p:sp>
      <p:cxnSp>
        <p:nvCxnSpPr>
          <p:cNvPr id="793" name="Google Shape;793;p30"/>
          <p:cNvCxnSpPr>
            <a:endCxn id="786" idx="1"/>
          </p:cNvCxnSpPr>
          <p:nvPr/>
        </p:nvCxnSpPr>
        <p:spPr>
          <a:xfrm>
            <a:off x="3946408" y="1454331"/>
            <a:ext cx="1357500" cy="2672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30"/>
          <p:cNvSpPr txBox="1"/>
          <p:nvPr/>
        </p:nvSpPr>
        <p:spPr>
          <a:xfrm>
            <a:off x="3402385" y="17367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1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795" name="Google Shape;795;p30"/>
          <p:cNvSpPr txBox="1"/>
          <p:nvPr/>
        </p:nvSpPr>
        <p:spPr>
          <a:xfrm>
            <a:off x="3783385" y="16605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3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796" name="Google Shape;796;p30"/>
          <p:cNvSpPr/>
          <p:nvPr/>
        </p:nvSpPr>
        <p:spPr>
          <a:xfrm rot="10800000">
            <a:off x="7102100" y="2433046"/>
            <a:ext cx="613200" cy="6576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sp>
        <p:nvSpPr>
          <p:cNvPr id="797" name="Google Shape;797;p30"/>
          <p:cNvSpPr txBox="1"/>
          <p:nvPr/>
        </p:nvSpPr>
        <p:spPr>
          <a:xfrm>
            <a:off x="7256243" y="2602632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803" name="Google Shape;803;p31"/>
          <p:cNvGrpSpPr/>
          <p:nvPr/>
        </p:nvGrpSpPr>
        <p:grpSpPr>
          <a:xfrm>
            <a:off x="429512" y="1217372"/>
            <a:ext cx="6337060" cy="914011"/>
            <a:chOff x="446015" y="1217372"/>
            <a:chExt cx="6337060" cy="914011"/>
          </a:xfrm>
        </p:grpSpPr>
        <p:cxnSp>
          <p:nvCxnSpPr>
            <p:cNvPr id="804" name="Google Shape;804;p31"/>
            <p:cNvCxnSpPr>
              <a:endCxn id="805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06" name="Google Shape;806;p31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805" name="Google Shape;805;p31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[Empirically]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7" name="Google Shape;807;p31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808;p31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809" name="Google Shape;809;p31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1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31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812" name="Google Shape;812;p31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1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814" name="Google Shape;814;p31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815" name="Google Shape;815;p31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16" name="Google Shape;816;p31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817" name="Google Shape;817;p31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Shortest Path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818" name="Google Shape;818;p31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9" name="Google Shape;819;p31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820" name="Google Shape;820;p31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1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822;p31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823" name="Google Shape;823;p31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1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825" name="Google Shape;825;p31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826" name="Google Shape;826;p31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27" name="Google Shape;827;p31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828" name="Google Shape;828;p31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[Theoretically]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9" name="Google Shape;829;p31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30;p31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831" name="Google Shape;831;p31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" name="Google Shape;833;p31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834" name="Google Shape;834;p31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1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836" name="Google Shape;836;p31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837" name="Google Shape;837;p31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8" name="Google Shape;838;p31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839" name="Google Shape;839;p31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0" name="Google Shape;840;p31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31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842" name="Google Shape;842;p31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1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5" name="Google Shape;845;p31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846" name="Google Shape;846;p31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1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848" name="Google Shape;848;p31"/>
          <p:cNvSpPr txBox="1"/>
          <p:nvPr/>
        </p:nvSpPr>
        <p:spPr>
          <a:xfrm>
            <a:off x="646900" y="4262575"/>
            <a:ext cx="343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Adj Matrix Implementation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49" name="Google Shape;849;p31"/>
          <p:cNvSpPr txBox="1"/>
          <p:nvPr/>
        </p:nvSpPr>
        <p:spPr>
          <a:xfrm>
            <a:off x="539161" y="16431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CPU Time </a:t>
            </a:r>
            <a:endParaRPr sz="1600"/>
          </a:p>
        </p:txBody>
      </p:sp>
      <p:sp>
        <p:nvSpPr>
          <p:cNvPr id="850" name="Google Shape;850;p31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Results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851" name="Google Shape;851;p31"/>
          <p:cNvSpPr txBox="1"/>
          <p:nvPr/>
        </p:nvSpPr>
        <p:spPr>
          <a:xfrm>
            <a:off x="723099" y="3443009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Complexity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338" y="244638"/>
            <a:ext cx="5117326" cy="46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Timing</a:t>
            </a:r>
            <a:endParaRPr/>
          </a:p>
        </p:txBody>
      </p:sp>
      <p:graphicFrame>
        <p:nvGraphicFramePr>
          <p:cNvPr id="857" name="Google Shape;857;p32"/>
          <p:cNvGraphicFramePr/>
          <p:nvPr/>
        </p:nvGraphicFramePr>
        <p:xfrm>
          <a:off x="874300" y="160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{2040E649-A819-4D9B-991E-A807641DB5B0}</a:tableStyleId>
              </a:tblPr>
              <a:tblGrid>
                <a:gridCol w="246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</a:rPr>
                        <a:t>Sparse Graph</a:t>
                      </a:r>
                      <a:endParaRPr sz="1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</a:rPr>
                        <a:t>Completed Graph</a:t>
                      </a:r>
                      <a:endParaRPr sz="17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</a:rPr>
                        <a:t>Adjacency Matrix</a:t>
                      </a:r>
                      <a:endParaRPr sz="1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</a:rPr>
                        <a:t>106 346 ns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270 692 ns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58" name="Google Shape;858;p32"/>
          <p:cNvGrpSpPr/>
          <p:nvPr/>
        </p:nvGrpSpPr>
        <p:grpSpPr>
          <a:xfrm>
            <a:off x="-11" y="3709933"/>
            <a:ext cx="2851336" cy="1433578"/>
            <a:chOff x="1310739" y="1217333"/>
            <a:chExt cx="2851336" cy="1433578"/>
          </a:xfrm>
        </p:grpSpPr>
        <p:grpSp>
          <p:nvGrpSpPr>
            <p:cNvPr id="859" name="Google Shape;859;p32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860" name="Google Shape;860;p32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2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2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2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2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2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2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2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2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2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2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2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2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2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2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2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6" name="Google Shape;876;p32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32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78" name="Google Shape;878;p32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9" name="Google Shape;879;p32"/>
          <p:cNvGrpSpPr/>
          <p:nvPr/>
        </p:nvGrpSpPr>
        <p:grpSpPr>
          <a:xfrm flipH="1">
            <a:off x="6321344" y="3618482"/>
            <a:ext cx="2859702" cy="1433578"/>
            <a:chOff x="1310739" y="3332533"/>
            <a:chExt cx="2647872" cy="1433578"/>
          </a:xfrm>
        </p:grpSpPr>
        <p:grpSp>
          <p:nvGrpSpPr>
            <p:cNvPr id="880" name="Google Shape;880;p32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881" name="Google Shape;881;p32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2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2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2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2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2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2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2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2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2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2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2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2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2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2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2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7" name="Google Shape;897;p32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898" name="Google Shape;898;p32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899" name="Google Shape;899;p32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00" name="Google Shape;900;p32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901" name="Google Shape;901;p32"/>
          <p:cNvSpPr txBox="1"/>
          <p:nvPr/>
        </p:nvSpPr>
        <p:spPr>
          <a:xfrm>
            <a:off x="5162775" y="3233525"/>
            <a:ext cx="16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1.5x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02" name="Google Shape;902;p32"/>
          <p:cNvSpPr/>
          <p:nvPr/>
        </p:nvSpPr>
        <p:spPr>
          <a:xfrm>
            <a:off x="4889175" y="2865675"/>
            <a:ext cx="1746300" cy="331500"/>
          </a:xfrm>
          <a:prstGeom prst="curvedUpArrow">
            <a:avLst>
              <a:gd name="adj1" fmla="val 25000"/>
              <a:gd name="adj2" fmla="val 50000"/>
              <a:gd name="adj3" fmla="val 24465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908" name="Google Shape;908;p33"/>
          <p:cNvGrpSpPr/>
          <p:nvPr/>
        </p:nvGrpSpPr>
        <p:grpSpPr>
          <a:xfrm>
            <a:off x="429512" y="1217372"/>
            <a:ext cx="6337060" cy="914011"/>
            <a:chOff x="446015" y="1217372"/>
            <a:chExt cx="6337060" cy="914011"/>
          </a:xfrm>
        </p:grpSpPr>
        <p:cxnSp>
          <p:nvCxnSpPr>
            <p:cNvPr id="909" name="Google Shape;909;p33"/>
            <p:cNvCxnSpPr>
              <a:endCxn id="910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11" name="Google Shape;911;p33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910" name="Google Shape;910;p33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[Empirically]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" name="Google Shape;913;p33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914" name="Google Shape;914;p33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6" name="Google Shape;916;p33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917" name="Google Shape;917;p33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919" name="Google Shape;919;p33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920" name="Google Shape;920;p33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21" name="Google Shape;921;p33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922" name="Google Shape;922;p33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Shortest Path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923" name="Google Shape;923;p33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33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925" name="Google Shape;925;p33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3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7" name="Google Shape;927;p33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928" name="Google Shape;928;p33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3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930" name="Google Shape;930;p33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931" name="Google Shape;931;p33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32" name="Google Shape;932;p33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933" name="Google Shape;933;p33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[Theoretically]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5" name="Google Shape;935;p33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936" name="Google Shape;936;p33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3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939" name="Google Shape;939;p33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3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941" name="Google Shape;941;p33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942" name="Google Shape;942;p33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43" name="Google Shape;943;p33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944" name="Google Shape;944;p33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5" name="Google Shape;945;p33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33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947" name="Google Shape;947;p33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3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3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50;p33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951" name="Google Shape;951;p33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3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953" name="Google Shape;953;p33"/>
          <p:cNvSpPr txBox="1"/>
          <p:nvPr/>
        </p:nvSpPr>
        <p:spPr>
          <a:xfrm>
            <a:off x="646900" y="4262575"/>
            <a:ext cx="343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Adj List Implementation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54" name="Google Shape;954;p33"/>
          <p:cNvSpPr txBox="1"/>
          <p:nvPr/>
        </p:nvSpPr>
        <p:spPr>
          <a:xfrm>
            <a:off x="539161" y="16431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CPU Time </a:t>
            </a:r>
            <a:endParaRPr sz="1600"/>
          </a:p>
        </p:txBody>
      </p:sp>
      <p:sp>
        <p:nvSpPr>
          <p:cNvPr id="955" name="Google Shape;955;p33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Results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956" name="Google Shape;956;p33"/>
          <p:cNvSpPr txBox="1"/>
          <p:nvPr/>
        </p:nvSpPr>
        <p:spPr>
          <a:xfrm>
            <a:off x="723099" y="3443009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Complexity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962" name="Google Shape;962;p34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963" name="Google Shape;963;p34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64" name="Google Shape;964;p34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965" name="Google Shape;965;p34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6" name="Google Shape;966;p34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" name="Google Shape;967;p34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968" name="Google Shape;968;p34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4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4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" name="Google Shape;971;p34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972" name="Google Shape;972;p34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4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974" name="Google Shape;974;p34"/>
          <p:cNvSpPr txBox="1"/>
          <p:nvPr/>
        </p:nvSpPr>
        <p:spPr>
          <a:xfrm>
            <a:off x="646900" y="4262575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Adj List Implementation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980" name="Google Shape;9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275" y="256075"/>
            <a:ext cx="5027673" cy="7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25" y="1182525"/>
            <a:ext cx="77247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04" y="1404750"/>
            <a:ext cx="3083125" cy="31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989" name="Google Shape;9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950" y="445025"/>
            <a:ext cx="3083125" cy="445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0" name="Google Shape;990;p36"/>
          <p:cNvGrpSpPr/>
          <p:nvPr/>
        </p:nvGrpSpPr>
        <p:grpSpPr>
          <a:xfrm>
            <a:off x="-3725" y="3785694"/>
            <a:ext cx="2851336" cy="1330647"/>
            <a:chOff x="1310739" y="1217333"/>
            <a:chExt cx="2851336" cy="1433578"/>
          </a:xfrm>
        </p:grpSpPr>
        <p:grpSp>
          <p:nvGrpSpPr>
            <p:cNvPr id="991" name="Google Shape;991;p36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992" name="Google Shape;992;p36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6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6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6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6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6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6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6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6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6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6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6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6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6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6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6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8" name="Google Shape;1008;p36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009" name="Google Shape;1009;p36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10" name="Google Shape;1010;p36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1" name="Google Shape;1011;p36"/>
          <p:cNvGrpSpPr/>
          <p:nvPr/>
        </p:nvGrpSpPr>
        <p:grpSpPr>
          <a:xfrm flipH="1">
            <a:off x="5903294" y="3557532"/>
            <a:ext cx="2859702" cy="1433578"/>
            <a:chOff x="1310739" y="3332533"/>
            <a:chExt cx="2647872" cy="1433578"/>
          </a:xfrm>
        </p:grpSpPr>
        <p:grpSp>
          <p:nvGrpSpPr>
            <p:cNvPr id="1012" name="Google Shape;1012;p36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013" name="Google Shape;1013;p36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6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6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6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6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6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6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6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6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6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6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6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6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6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6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6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9" name="Google Shape;1029;p36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030" name="Google Shape;1030;p36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1031" name="Google Shape;1031;p36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32" name="Google Shape;1032;p36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1038" name="Google Shape;1038;p37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039" name="Google Shape;1039;p37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40" name="Google Shape;1040;p37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041" name="Google Shape;1041;p37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" name="Google Shape;1043;p37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044" name="Google Shape;1044;p37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37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048" name="Google Shape;1048;p37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7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050" name="Google Shape;1050;p37"/>
          <p:cNvSpPr txBox="1"/>
          <p:nvPr/>
        </p:nvSpPr>
        <p:spPr>
          <a:xfrm>
            <a:off x="646900" y="4262575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Adj List Implementation</a:t>
            </a:r>
            <a:endParaRPr sz="1600"/>
          </a:p>
        </p:txBody>
      </p:sp>
      <p:grpSp>
        <p:nvGrpSpPr>
          <p:cNvPr id="1051" name="Google Shape;1051;p37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052" name="Google Shape;1052;p37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53" name="Google Shape;1053;p37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054" name="Google Shape;1054;p37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[Theoretically]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6" name="Google Shape;1056;p37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057" name="Google Shape;1057;p37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9" name="Google Shape;1059;p37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060" name="Google Shape;1060;p37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7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062" name="Google Shape;1062;p37"/>
          <p:cNvSpPr txBox="1"/>
          <p:nvPr/>
        </p:nvSpPr>
        <p:spPr>
          <a:xfrm>
            <a:off x="723099" y="3443009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Complexity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pic>
        <p:nvPicPr>
          <p:cNvPr id="1068" name="Google Shape;10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275" y="1017725"/>
            <a:ext cx="39043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9"/>
          <p:cNvSpPr txBox="1">
            <a:spLocks noGrp="1"/>
          </p:cNvSpPr>
          <p:nvPr>
            <p:ph type="title"/>
          </p:nvPr>
        </p:nvSpPr>
        <p:spPr>
          <a:xfrm>
            <a:off x="311700" y="19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TIME COMPLEXITY</a:t>
            </a:r>
            <a:endParaRPr/>
          </a:p>
        </p:txBody>
      </p:sp>
      <p:grpSp>
        <p:nvGrpSpPr>
          <p:cNvPr id="1074" name="Google Shape;1074;p39"/>
          <p:cNvGrpSpPr/>
          <p:nvPr/>
        </p:nvGrpSpPr>
        <p:grpSpPr>
          <a:xfrm>
            <a:off x="381000" y="1079269"/>
            <a:ext cx="2851336" cy="1330647"/>
            <a:chOff x="1310739" y="1217333"/>
            <a:chExt cx="2851336" cy="1433578"/>
          </a:xfrm>
        </p:grpSpPr>
        <p:grpSp>
          <p:nvGrpSpPr>
            <p:cNvPr id="1075" name="Google Shape;1075;p39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1076" name="Google Shape;1076;p39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9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9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9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9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9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9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9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9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9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9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9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9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9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9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9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2" name="Google Shape;1092;p39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093" name="Google Shape;1093;p39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94" name="Google Shape;1094;p39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5" name="Google Shape;1095;p39"/>
          <p:cNvGrpSpPr/>
          <p:nvPr/>
        </p:nvGrpSpPr>
        <p:grpSpPr>
          <a:xfrm flipH="1">
            <a:off x="5903294" y="3557532"/>
            <a:ext cx="2859702" cy="1433578"/>
            <a:chOff x="1310739" y="3332533"/>
            <a:chExt cx="2647872" cy="1433578"/>
          </a:xfrm>
        </p:grpSpPr>
        <p:grpSp>
          <p:nvGrpSpPr>
            <p:cNvPr id="1096" name="Google Shape;1096;p39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097" name="Google Shape;1097;p39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9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9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9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9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9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9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9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9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9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9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9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9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9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9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9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114" name="Google Shape;1114;p39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1115" name="Google Shape;1115;p39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16" name="Google Shape;1116;p39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117" name="Google Shape;1117;p39"/>
          <p:cNvSpPr txBox="1"/>
          <p:nvPr/>
        </p:nvSpPr>
        <p:spPr>
          <a:xfrm>
            <a:off x="2594975" y="162525"/>
            <a:ext cx="5367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highlight>
                  <a:srgbClr val="B6D7A8"/>
                </a:highlight>
              </a:rPr>
              <a:t>O(</a:t>
            </a:r>
            <a:r>
              <a:rPr lang="en" sz="2900" b="1">
                <a:solidFill>
                  <a:schemeClr val="dk1"/>
                </a:solidFill>
                <a:highlight>
                  <a:srgbClr val="B6D7A8"/>
                </a:highlight>
              </a:rPr>
              <a:t>(</a:t>
            </a:r>
            <a:r>
              <a:rPr lang="en" sz="2900" b="1">
                <a:solidFill>
                  <a:srgbClr val="FF0000"/>
                </a:solidFill>
                <a:highlight>
                  <a:srgbClr val="B6D7A8"/>
                </a:highlight>
              </a:rPr>
              <a:t>v + </a:t>
            </a:r>
            <a:r>
              <a:rPr lang="en" sz="2900" b="1">
                <a:solidFill>
                  <a:srgbClr val="4A86E8"/>
                </a:solidFill>
                <a:highlight>
                  <a:srgbClr val="B6D7A8"/>
                </a:highlight>
              </a:rPr>
              <a:t>e</a:t>
            </a:r>
            <a:r>
              <a:rPr lang="en" sz="2900" b="1">
                <a:solidFill>
                  <a:schemeClr val="dk1"/>
                </a:solidFill>
                <a:highlight>
                  <a:srgbClr val="B6D7A8"/>
                </a:highlight>
              </a:rPr>
              <a:t>) log(v)</a:t>
            </a:r>
            <a:r>
              <a:rPr lang="en" sz="2900" b="1">
                <a:highlight>
                  <a:srgbClr val="B6D7A8"/>
                </a:highlight>
              </a:rPr>
              <a:t>)</a:t>
            </a:r>
            <a:endParaRPr sz="2900" b="1">
              <a:highlight>
                <a:srgbClr val="B6D7A8"/>
              </a:highlight>
            </a:endParaRPr>
          </a:p>
        </p:txBody>
      </p:sp>
      <p:sp>
        <p:nvSpPr>
          <p:cNvPr id="1118" name="Google Shape;1118;p39"/>
          <p:cNvSpPr txBox="1"/>
          <p:nvPr/>
        </p:nvSpPr>
        <p:spPr>
          <a:xfrm>
            <a:off x="3386725" y="1079275"/>
            <a:ext cx="3308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Assuming </a:t>
            </a:r>
            <a:r>
              <a:rPr lang="en" sz="2300">
                <a:solidFill>
                  <a:srgbClr val="4A86E8"/>
                </a:solidFill>
              </a:rPr>
              <a:t>e</a:t>
            </a:r>
            <a:r>
              <a:rPr lang="en" sz="2300"/>
              <a:t> ≈ v,</a:t>
            </a:r>
            <a:endParaRPr sz="2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=&gt; O(2vlogv)</a:t>
            </a:r>
            <a:endParaRPr sz="2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=&gt; O(vlogv)</a:t>
            </a:r>
            <a:endParaRPr sz="2300"/>
          </a:p>
        </p:txBody>
      </p:sp>
      <p:sp>
        <p:nvSpPr>
          <p:cNvPr id="1119" name="Google Shape;1119;p39"/>
          <p:cNvSpPr txBox="1"/>
          <p:nvPr/>
        </p:nvSpPr>
        <p:spPr>
          <a:xfrm>
            <a:off x="2222825" y="3412250"/>
            <a:ext cx="43941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Let </a:t>
            </a:r>
            <a:r>
              <a:rPr lang="en" sz="2300">
                <a:solidFill>
                  <a:srgbClr val="4A86E8"/>
                </a:solidFill>
              </a:rPr>
              <a:t>e</a:t>
            </a:r>
            <a:r>
              <a:rPr lang="en" sz="2300"/>
              <a:t> </a:t>
            </a:r>
            <a:r>
              <a:rPr lang="en" sz="2300">
                <a:solidFill>
                  <a:schemeClr val="dk1"/>
                </a:solidFill>
              </a:rPr>
              <a:t>≈ v(v-1)/2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=&gt; O((v + </a:t>
            </a:r>
            <a:r>
              <a:rPr lang="en" sz="2300">
                <a:solidFill>
                  <a:schemeClr val="dk1"/>
                </a:solidFill>
              </a:rPr>
              <a:t>v(v-1)/2)logv</a:t>
            </a:r>
            <a:r>
              <a:rPr lang="en" sz="2300"/>
              <a:t>)</a:t>
            </a:r>
            <a:endParaRPr sz="2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=&gt; O((v^2)logv)  or  O(elogv)</a:t>
            </a:r>
            <a:endParaRPr sz="2300"/>
          </a:p>
        </p:txBody>
      </p:sp>
      <p:sp>
        <p:nvSpPr>
          <p:cNvPr id="1120" name="Google Shape;1120;p39"/>
          <p:cNvSpPr/>
          <p:nvPr/>
        </p:nvSpPr>
        <p:spPr>
          <a:xfrm>
            <a:off x="741500" y="3926300"/>
            <a:ext cx="1344900" cy="5727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Worst Case!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1126" name="Google Shape;1126;p40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127" name="Google Shape;1127;p40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28" name="Google Shape;1128;p40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129" name="Google Shape;1129;p40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Shortest Path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1130" name="Google Shape;1130;p40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40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132" name="Google Shape;1132;p40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0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40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135" name="Google Shape;1135;p40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0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137" name="Google Shape;1137;p40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138" name="Google Shape;1138;p40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39" name="Google Shape;1139;p40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140" name="Google Shape;1140;p40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[Theoretically]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1" name="Google Shape;1141;p40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2" name="Google Shape;1142;p40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143" name="Google Shape;1143;p40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0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5" name="Google Shape;1145;p40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146" name="Google Shape;1146;p40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0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148" name="Google Shape;1148;p40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149" name="Google Shape;1149;p40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50" name="Google Shape;1150;p40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151" name="Google Shape;1151;p40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3" name="Google Shape;1153;p40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154" name="Google Shape;1154;p40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0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0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7" name="Google Shape;1157;p40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158" name="Google Shape;1158;p40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0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160" name="Google Shape;1160;p40"/>
          <p:cNvSpPr txBox="1"/>
          <p:nvPr/>
        </p:nvSpPr>
        <p:spPr>
          <a:xfrm>
            <a:off x="646900" y="4262575"/>
            <a:ext cx="343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Adj List Implementation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61" name="Google Shape;1161;p40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Results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162" name="Google Shape;1162;p40"/>
          <p:cNvSpPr txBox="1"/>
          <p:nvPr/>
        </p:nvSpPr>
        <p:spPr>
          <a:xfrm>
            <a:off x="723099" y="3443009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Complexity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- Sparse</a:t>
            </a:r>
            <a:endParaRPr/>
          </a:p>
        </p:txBody>
      </p:sp>
      <p:grpSp>
        <p:nvGrpSpPr>
          <p:cNvPr id="1168" name="Google Shape;1168;p41"/>
          <p:cNvGrpSpPr/>
          <p:nvPr/>
        </p:nvGrpSpPr>
        <p:grpSpPr>
          <a:xfrm>
            <a:off x="-11" y="3649133"/>
            <a:ext cx="2851336" cy="1433578"/>
            <a:chOff x="1310739" y="1217333"/>
            <a:chExt cx="2851336" cy="1433578"/>
          </a:xfrm>
        </p:grpSpPr>
        <p:grpSp>
          <p:nvGrpSpPr>
            <p:cNvPr id="1169" name="Google Shape;1169;p41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1170" name="Google Shape;1170;p41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1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1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1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1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1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1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1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1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1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1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1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1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1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1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1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186;p41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187" name="Google Shape;1187;p41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8" name="Google Shape;1188;p41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89" name="Google Shape;1189;p41"/>
          <p:cNvSpPr/>
          <p:nvPr/>
        </p:nvSpPr>
        <p:spPr>
          <a:xfrm>
            <a:off x="1876100" y="2277268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1190" name="Google Shape;1190;p41"/>
          <p:cNvCxnSpPr>
            <a:stCxn id="1189" idx="7"/>
            <a:endCxn id="1191" idx="2"/>
          </p:cNvCxnSpPr>
          <p:nvPr/>
        </p:nvCxnSpPr>
        <p:spPr>
          <a:xfrm rot="10800000" flipH="1">
            <a:off x="2399499" y="1713871"/>
            <a:ext cx="1009800" cy="6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1" name="Google Shape;1191;p41"/>
          <p:cNvSpPr/>
          <p:nvPr/>
        </p:nvSpPr>
        <p:spPr>
          <a:xfrm>
            <a:off x="3409431" y="1385170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cxnSp>
        <p:nvCxnSpPr>
          <p:cNvPr id="1192" name="Google Shape;1192;p41"/>
          <p:cNvCxnSpPr>
            <a:stCxn id="1189" idx="5"/>
            <a:endCxn id="1193" idx="2"/>
          </p:cNvCxnSpPr>
          <p:nvPr/>
        </p:nvCxnSpPr>
        <p:spPr>
          <a:xfrm>
            <a:off x="2399499" y="2838564"/>
            <a:ext cx="1009800" cy="5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3" name="Google Shape;1193;p41"/>
          <p:cNvSpPr/>
          <p:nvPr/>
        </p:nvSpPr>
        <p:spPr>
          <a:xfrm>
            <a:off x="3409431" y="305010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1194" name="Google Shape;1194;p41"/>
          <p:cNvCxnSpPr>
            <a:stCxn id="1191" idx="4"/>
            <a:endCxn id="1193" idx="0"/>
          </p:cNvCxnSpPr>
          <p:nvPr/>
        </p:nvCxnSpPr>
        <p:spPr>
          <a:xfrm>
            <a:off x="3716031" y="2042770"/>
            <a:ext cx="0" cy="10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5" name="Google Shape;1195;p41"/>
          <p:cNvCxnSpPr>
            <a:stCxn id="1191" idx="6"/>
            <a:endCxn id="1196" idx="2"/>
          </p:cNvCxnSpPr>
          <p:nvPr/>
        </p:nvCxnSpPr>
        <p:spPr>
          <a:xfrm rot="10800000" flipH="1">
            <a:off x="4022631" y="1701370"/>
            <a:ext cx="12552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6" name="Google Shape;1196;p41"/>
          <p:cNvSpPr/>
          <p:nvPr/>
        </p:nvSpPr>
        <p:spPr>
          <a:xfrm>
            <a:off x="5277782" y="1372701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cxnSp>
        <p:nvCxnSpPr>
          <p:cNvPr id="1197" name="Google Shape;1197;p41"/>
          <p:cNvCxnSpPr>
            <a:stCxn id="1193" idx="6"/>
            <a:endCxn id="1198" idx="2"/>
          </p:cNvCxnSpPr>
          <p:nvPr/>
        </p:nvCxnSpPr>
        <p:spPr>
          <a:xfrm>
            <a:off x="4022631" y="3378907"/>
            <a:ext cx="12552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8" name="Google Shape;1198;p41"/>
          <p:cNvSpPr/>
          <p:nvPr/>
        </p:nvSpPr>
        <p:spPr>
          <a:xfrm>
            <a:off x="5277782" y="306772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sp>
        <p:nvSpPr>
          <p:cNvPr id="1199" name="Google Shape;1199;p41"/>
          <p:cNvSpPr/>
          <p:nvPr/>
        </p:nvSpPr>
        <p:spPr>
          <a:xfrm rot="10800000">
            <a:off x="6820250" y="2180871"/>
            <a:ext cx="613200" cy="657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sp>
        <p:nvSpPr>
          <p:cNvPr id="1200" name="Google Shape;1200;p41"/>
          <p:cNvSpPr txBox="1"/>
          <p:nvPr/>
        </p:nvSpPr>
        <p:spPr>
          <a:xfrm>
            <a:off x="2628100" y="1728050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01" name="Google Shape;1201;p41"/>
          <p:cNvSpPr txBox="1"/>
          <p:nvPr/>
        </p:nvSpPr>
        <p:spPr>
          <a:xfrm>
            <a:off x="2674300" y="306972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202" name="Google Shape;1202;p41"/>
          <p:cNvSpPr txBox="1"/>
          <p:nvPr/>
        </p:nvSpPr>
        <p:spPr>
          <a:xfrm>
            <a:off x="4524700" y="1352550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203" name="Google Shape;1203;p41"/>
          <p:cNvSpPr txBox="1"/>
          <p:nvPr/>
        </p:nvSpPr>
        <p:spPr>
          <a:xfrm>
            <a:off x="4600900" y="3360683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204" name="Google Shape;1204;p41"/>
          <p:cNvSpPr txBox="1"/>
          <p:nvPr/>
        </p:nvSpPr>
        <p:spPr>
          <a:xfrm>
            <a:off x="3707185" y="23463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1205" name="Google Shape;1205;p41"/>
          <p:cNvCxnSpPr>
            <a:stCxn id="1198" idx="0"/>
            <a:endCxn id="1196" idx="4"/>
          </p:cNvCxnSpPr>
          <p:nvPr/>
        </p:nvCxnSpPr>
        <p:spPr>
          <a:xfrm rot="10800000">
            <a:off x="5584382" y="2030327"/>
            <a:ext cx="0" cy="10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6" name="Google Shape;1206;p41"/>
          <p:cNvSpPr txBox="1"/>
          <p:nvPr/>
        </p:nvSpPr>
        <p:spPr>
          <a:xfrm>
            <a:off x="5290306" y="2366044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07" name="Google Shape;1207;p41"/>
          <p:cNvSpPr txBox="1"/>
          <p:nvPr/>
        </p:nvSpPr>
        <p:spPr>
          <a:xfrm>
            <a:off x="6966382" y="2308325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sp>
        <p:nvSpPr>
          <p:cNvPr id="1208" name="Google Shape;1208;p41"/>
          <p:cNvSpPr txBox="1"/>
          <p:nvPr/>
        </p:nvSpPr>
        <p:spPr>
          <a:xfrm>
            <a:off x="6355475" y="158640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09" name="Google Shape;1209;p41"/>
          <p:cNvSpPr txBox="1"/>
          <p:nvPr/>
        </p:nvSpPr>
        <p:spPr>
          <a:xfrm>
            <a:off x="6389975" y="306972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cxnSp>
        <p:nvCxnSpPr>
          <p:cNvPr id="1210" name="Google Shape;1210;p41"/>
          <p:cNvCxnSpPr>
            <a:stCxn id="1196" idx="6"/>
          </p:cNvCxnSpPr>
          <p:nvPr/>
        </p:nvCxnSpPr>
        <p:spPr>
          <a:xfrm>
            <a:off x="5890982" y="1701501"/>
            <a:ext cx="10140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1" name="Google Shape;1211;p41"/>
          <p:cNvCxnSpPr>
            <a:stCxn id="1198" idx="6"/>
            <a:endCxn id="1199" idx="7"/>
          </p:cNvCxnSpPr>
          <p:nvPr/>
        </p:nvCxnSpPr>
        <p:spPr>
          <a:xfrm rot="10800000" flipH="1">
            <a:off x="5890982" y="2742227"/>
            <a:ext cx="10191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12" name="Google Shape;1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183" y="2733690"/>
            <a:ext cx="2424817" cy="20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41"/>
          <p:cNvSpPr txBox="1"/>
          <p:nvPr/>
        </p:nvSpPr>
        <p:spPr>
          <a:xfrm>
            <a:off x="7083725" y="4823317"/>
            <a:ext cx="21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1. (S)parsley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29512" y="1217372"/>
            <a:ext cx="6337060" cy="914011"/>
            <a:chOff x="446015" y="1217372"/>
            <a:chExt cx="6337060" cy="914011"/>
          </a:xfrm>
        </p:grpSpPr>
        <p:cxnSp>
          <p:nvCxnSpPr>
            <p:cNvPr id="117" name="Google Shape;117;p15"/>
            <p:cNvCxnSpPr>
              <a:endCxn id="118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9" name="Google Shape;119;p15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118" name="Google Shape;118;p15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[Empirically]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122" name="Google Shape;122;p15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15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125" name="Google Shape;125;p15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27" name="Google Shape;127;p15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28" name="Google Shape;128;p15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" name="Google Shape;129;p15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30" name="Google Shape;130;p15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Shortest Path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15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33" name="Google Shape;133;p15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35;p15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36" name="Google Shape;136;p15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38" name="Google Shape;138;p15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39" name="Google Shape;139;p15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" name="Google Shape;140;p15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[Theoretically]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15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44" name="Google Shape;144;p15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15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47" name="Google Shape;147;p15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9" name="Google Shape;149;p15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50" name="Google Shape;150;p15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" name="Google Shape;151;p15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52" name="Google Shape;152;p15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5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55" name="Google Shape;155;p15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15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59" name="Google Shape;159;p15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61" name="Google Shape;161;p15"/>
          <p:cNvSpPr txBox="1"/>
          <p:nvPr/>
        </p:nvSpPr>
        <p:spPr>
          <a:xfrm>
            <a:off x="646900" y="4262575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Adj Matrix Implementation</a:t>
            </a:r>
            <a:endParaRPr sz="1600"/>
          </a:p>
        </p:txBody>
      </p:sp>
      <p:sp>
        <p:nvSpPr>
          <p:cNvPr id="162" name="Google Shape;162;p15"/>
          <p:cNvSpPr txBox="1"/>
          <p:nvPr/>
        </p:nvSpPr>
        <p:spPr>
          <a:xfrm>
            <a:off x="539161" y="16431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CPU Time </a:t>
            </a:r>
            <a:endParaRPr sz="1600"/>
          </a:p>
        </p:txBody>
      </p:sp>
      <p:sp>
        <p:nvSpPr>
          <p:cNvPr id="163" name="Google Shape;163;p15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Results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64" name="Google Shape;164;p15"/>
          <p:cNvSpPr txBox="1"/>
          <p:nvPr/>
        </p:nvSpPr>
        <p:spPr>
          <a:xfrm>
            <a:off x="723099" y="3443009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Complexity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OBTAINED - Sparse</a:t>
            </a:r>
            <a:endParaRPr/>
          </a:p>
        </p:txBody>
      </p:sp>
      <p:grpSp>
        <p:nvGrpSpPr>
          <p:cNvPr id="1219" name="Google Shape;1219;p42"/>
          <p:cNvGrpSpPr/>
          <p:nvPr/>
        </p:nvGrpSpPr>
        <p:grpSpPr>
          <a:xfrm>
            <a:off x="-11" y="3649133"/>
            <a:ext cx="2851336" cy="1433578"/>
            <a:chOff x="1310739" y="1217333"/>
            <a:chExt cx="2851336" cy="1433578"/>
          </a:xfrm>
        </p:grpSpPr>
        <p:grpSp>
          <p:nvGrpSpPr>
            <p:cNvPr id="1220" name="Google Shape;1220;p42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1221" name="Google Shape;1221;p42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2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2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2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2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2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2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2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2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2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2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2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2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2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2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2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7" name="Google Shape;1237;p42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238" name="Google Shape;1238;p42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39" name="Google Shape;1239;p42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0" name="Google Shape;1240;p42"/>
          <p:cNvSpPr/>
          <p:nvPr/>
        </p:nvSpPr>
        <p:spPr>
          <a:xfrm>
            <a:off x="1876100" y="2277268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1241" name="Google Shape;1241;p42"/>
          <p:cNvCxnSpPr>
            <a:stCxn id="1240" idx="7"/>
            <a:endCxn id="1242" idx="2"/>
          </p:cNvCxnSpPr>
          <p:nvPr/>
        </p:nvCxnSpPr>
        <p:spPr>
          <a:xfrm rot="10800000" flipH="1">
            <a:off x="2399499" y="1713871"/>
            <a:ext cx="1009800" cy="6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2" name="Google Shape;1242;p42"/>
          <p:cNvSpPr/>
          <p:nvPr/>
        </p:nvSpPr>
        <p:spPr>
          <a:xfrm>
            <a:off x="3409431" y="1385170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sp>
        <p:nvSpPr>
          <p:cNvPr id="1243" name="Google Shape;1243;p42"/>
          <p:cNvSpPr/>
          <p:nvPr/>
        </p:nvSpPr>
        <p:spPr>
          <a:xfrm>
            <a:off x="3409431" y="305010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1244" name="Google Shape;1244;p42"/>
          <p:cNvCxnSpPr>
            <a:stCxn id="1242" idx="4"/>
            <a:endCxn id="1243" idx="0"/>
          </p:cNvCxnSpPr>
          <p:nvPr/>
        </p:nvCxnSpPr>
        <p:spPr>
          <a:xfrm>
            <a:off x="3716031" y="2042770"/>
            <a:ext cx="0" cy="10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5" name="Google Shape;1245;p42"/>
          <p:cNvSpPr/>
          <p:nvPr/>
        </p:nvSpPr>
        <p:spPr>
          <a:xfrm>
            <a:off x="5277782" y="1372701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cxnSp>
        <p:nvCxnSpPr>
          <p:cNvPr id="1246" name="Google Shape;1246;p42"/>
          <p:cNvCxnSpPr>
            <a:stCxn id="1243" idx="6"/>
            <a:endCxn id="1247" idx="2"/>
          </p:cNvCxnSpPr>
          <p:nvPr/>
        </p:nvCxnSpPr>
        <p:spPr>
          <a:xfrm>
            <a:off x="4022631" y="3378907"/>
            <a:ext cx="12552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7" name="Google Shape;1247;p42"/>
          <p:cNvSpPr/>
          <p:nvPr/>
        </p:nvSpPr>
        <p:spPr>
          <a:xfrm>
            <a:off x="5277782" y="306772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sp>
        <p:nvSpPr>
          <p:cNvPr id="1248" name="Google Shape;1248;p42"/>
          <p:cNvSpPr/>
          <p:nvPr/>
        </p:nvSpPr>
        <p:spPr>
          <a:xfrm rot="10800000">
            <a:off x="6820250" y="2180871"/>
            <a:ext cx="613200" cy="657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cxnSp>
        <p:nvCxnSpPr>
          <p:cNvPr id="1249" name="Google Shape;1249;p42"/>
          <p:cNvCxnSpPr/>
          <p:nvPr/>
        </p:nvCxnSpPr>
        <p:spPr>
          <a:xfrm>
            <a:off x="5911914" y="1761300"/>
            <a:ext cx="946200" cy="55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0" name="Google Shape;1250;p42"/>
          <p:cNvSpPr txBox="1"/>
          <p:nvPr/>
        </p:nvSpPr>
        <p:spPr>
          <a:xfrm>
            <a:off x="2628100" y="1728050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51" name="Google Shape;1251;p42"/>
          <p:cNvSpPr txBox="1"/>
          <p:nvPr/>
        </p:nvSpPr>
        <p:spPr>
          <a:xfrm>
            <a:off x="4600900" y="3360683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252" name="Google Shape;1252;p42"/>
          <p:cNvSpPr txBox="1"/>
          <p:nvPr/>
        </p:nvSpPr>
        <p:spPr>
          <a:xfrm>
            <a:off x="3707185" y="23463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1253" name="Google Shape;1253;p42"/>
          <p:cNvCxnSpPr>
            <a:stCxn id="1247" idx="0"/>
            <a:endCxn id="1245" idx="4"/>
          </p:cNvCxnSpPr>
          <p:nvPr/>
        </p:nvCxnSpPr>
        <p:spPr>
          <a:xfrm rot="10800000">
            <a:off x="5584382" y="2030327"/>
            <a:ext cx="0" cy="10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4" name="Google Shape;1254;p42"/>
          <p:cNvSpPr txBox="1"/>
          <p:nvPr/>
        </p:nvSpPr>
        <p:spPr>
          <a:xfrm>
            <a:off x="6966382" y="2308325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sp>
        <p:nvSpPr>
          <p:cNvPr id="1255" name="Google Shape;1255;p42"/>
          <p:cNvSpPr txBox="1"/>
          <p:nvPr/>
        </p:nvSpPr>
        <p:spPr>
          <a:xfrm>
            <a:off x="6355475" y="172805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56" name="Google Shape;1256;p42"/>
          <p:cNvSpPr txBox="1"/>
          <p:nvPr/>
        </p:nvSpPr>
        <p:spPr>
          <a:xfrm>
            <a:off x="5165163" y="250450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1257" name="Google Shape;1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183" y="2733690"/>
            <a:ext cx="2424817" cy="20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42"/>
          <p:cNvSpPr txBox="1"/>
          <p:nvPr/>
        </p:nvSpPr>
        <p:spPr>
          <a:xfrm>
            <a:off x="7083725" y="4823317"/>
            <a:ext cx="21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1. (S)parsley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- Completed</a:t>
            </a:r>
            <a:endParaRPr/>
          </a:p>
        </p:txBody>
      </p:sp>
      <p:grpSp>
        <p:nvGrpSpPr>
          <p:cNvPr id="1264" name="Google Shape;1264;p43"/>
          <p:cNvGrpSpPr/>
          <p:nvPr/>
        </p:nvGrpSpPr>
        <p:grpSpPr>
          <a:xfrm flipH="1">
            <a:off x="6231144" y="3689894"/>
            <a:ext cx="2859702" cy="1433578"/>
            <a:chOff x="1310739" y="3332533"/>
            <a:chExt cx="2647872" cy="1433578"/>
          </a:xfrm>
        </p:grpSpPr>
        <p:grpSp>
          <p:nvGrpSpPr>
            <p:cNvPr id="1265" name="Google Shape;1265;p43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266" name="Google Shape;1266;p43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3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3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3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3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3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3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3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3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3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3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3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3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3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2" name="Google Shape;1282;p43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283" name="Google Shape;1283;p43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1284" name="Google Shape;1284;p43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85" name="Google Shape;1285;p43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286" name="Google Shape;1286;p43"/>
          <p:cNvSpPr/>
          <p:nvPr/>
        </p:nvSpPr>
        <p:spPr>
          <a:xfrm>
            <a:off x="1479350" y="2522443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1287" name="Google Shape;1287;p43"/>
          <p:cNvCxnSpPr>
            <a:stCxn id="1286" idx="7"/>
            <a:endCxn id="1288" idx="2"/>
          </p:cNvCxnSpPr>
          <p:nvPr/>
        </p:nvCxnSpPr>
        <p:spPr>
          <a:xfrm rot="10800000" flipH="1">
            <a:off x="2002749" y="1454446"/>
            <a:ext cx="1330500" cy="1164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43"/>
          <p:cNvSpPr/>
          <p:nvPr/>
        </p:nvSpPr>
        <p:spPr>
          <a:xfrm>
            <a:off x="3333231" y="1125657"/>
            <a:ext cx="613200" cy="6576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cxnSp>
        <p:nvCxnSpPr>
          <p:cNvPr id="1289" name="Google Shape;1289;p43"/>
          <p:cNvCxnSpPr>
            <a:stCxn id="1286" idx="5"/>
            <a:endCxn id="1290" idx="2"/>
          </p:cNvCxnSpPr>
          <p:nvPr/>
        </p:nvCxnSpPr>
        <p:spPr>
          <a:xfrm>
            <a:off x="2002749" y="3083739"/>
            <a:ext cx="1330500" cy="127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0" name="Google Shape;1290;p43"/>
          <p:cNvSpPr/>
          <p:nvPr/>
        </p:nvSpPr>
        <p:spPr>
          <a:xfrm>
            <a:off x="3333231" y="4030132"/>
            <a:ext cx="613200" cy="657600"/>
          </a:xfrm>
          <a:prstGeom prst="ellipse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1291" name="Google Shape;1291;p43"/>
          <p:cNvCxnSpPr>
            <a:stCxn id="1288" idx="4"/>
          </p:cNvCxnSpPr>
          <p:nvPr/>
        </p:nvCxnSpPr>
        <p:spPr>
          <a:xfrm>
            <a:off x="3639831" y="1783257"/>
            <a:ext cx="0" cy="22470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43"/>
          <p:cNvCxnSpPr>
            <a:stCxn id="1288" idx="6"/>
            <a:endCxn id="1293" idx="2"/>
          </p:cNvCxnSpPr>
          <p:nvPr/>
        </p:nvCxnSpPr>
        <p:spPr>
          <a:xfrm>
            <a:off x="3946431" y="1454457"/>
            <a:ext cx="1267800" cy="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3" name="Google Shape;1293;p43"/>
          <p:cNvSpPr/>
          <p:nvPr/>
        </p:nvSpPr>
        <p:spPr>
          <a:xfrm>
            <a:off x="5214107" y="1125626"/>
            <a:ext cx="613200" cy="65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cxnSp>
        <p:nvCxnSpPr>
          <p:cNvPr id="1294" name="Google Shape;1294;p43"/>
          <p:cNvCxnSpPr>
            <a:stCxn id="1290" idx="6"/>
            <a:endCxn id="1295" idx="2"/>
          </p:cNvCxnSpPr>
          <p:nvPr/>
        </p:nvCxnSpPr>
        <p:spPr>
          <a:xfrm>
            <a:off x="3946431" y="4358932"/>
            <a:ext cx="1267800" cy="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5" name="Google Shape;1295;p43"/>
          <p:cNvSpPr/>
          <p:nvPr/>
        </p:nvSpPr>
        <p:spPr>
          <a:xfrm>
            <a:off x="5214107" y="4030127"/>
            <a:ext cx="613200" cy="6576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sp>
        <p:nvSpPr>
          <p:cNvPr id="1296" name="Google Shape;1296;p43"/>
          <p:cNvSpPr/>
          <p:nvPr/>
        </p:nvSpPr>
        <p:spPr>
          <a:xfrm rot="10800000">
            <a:off x="7102100" y="2433046"/>
            <a:ext cx="613200" cy="6576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cxnSp>
        <p:nvCxnSpPr>
          <p:cNvPr id="1297" name="Google Shape;1297;p43"/>
          <p:cNvCxnSpPr>
            <a:stCxn id="1296" idx="7"/>
          </p:cNvCxnSpPr>
          <p:nvPr/>
        </p:nvCxnSpPr>
        <p:spPr>
          <a:xfrm flipH="1">
            <a:off x="5827201" y="2994343"/>
            <a:ext cx="1364700" cy="1364400"/>
          </a:xfrm>
          <a:prstGeom prst="straightConnector1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43"/>
          <p:cNvCxnSpPr>
            <a:stCxn id="1296" idx="6"/>
          </p:cNvCxnSpPr>
          <p:nvPr/>
        </p:nvCxnSpPr>
        <p:spPr>
          <a:xfrm rot="10800000">
            <a:off x="5821100" y="1562146"/>
            <a:ext cx="1281000" cy="11997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9" name="Google Shape;1299;p43"/>
          <p:cNvSpPr txBox="1"/>
          <p:nvPr/>
        </p:nvSpPr>
        <p:spPr>
          <a:xfrm>
            <a:off x="2352275" y="1850638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00" name="Google Shape;1300;p43"/>
          <p:cNvSpPr txBox="1"/>
          <p:nvPr/>
        </p:nvSpPr>
        <p:spPr>
          <a:xfrm>
            <a:off x="2199625" y="34764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4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01" name="Google Shape;1301;p43"/>
          <p:cNvSpPr txBox="1"/>
          <p:nvPr/>
        </p:nvSpPr>
        <p:spPr>
          <a:xfrm>
            <a:off x="4442500" y="115223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7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302" name="Google Shape;1302;p43"/>
          <p:cNvSpPr txBox="1"/>
          <p:nvPr/>
        </p:nvSpPr>
        <p:spPr>
          <a:xfrm>
            <a:off x="4372300" y="4046483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3</a:t>
            </a:r>
            <a:endParaRPr>
              <a:solidFill>
                <a:srgbClr val="A64D79"/>
              </a:solidFill>
            </a:endParaRPr>
          </a:p>
        </p:txBody>
      </p:sp>
      <p:cxnSp>
        <p:nvCxnSpPr>
          <p:cNvPr id="1303" name="Google Shape;1303;p43"/>
          <p:cNvCxnSpPr>
            <a:endCxn id="1293" idx="4"/>
          </p:cNvCxnSpPr>
          <p:nvPr/>
        </p:nvCxnSpPr>
        <p:spPr>
          <a:xfrm rot="10800000">
            <a:off x="5520707" y="1783226"/>
            <a:ext cx="0" cy="22470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4" name="Google Shape;1304;p43"/>
          <p:cNvSpPr txBox="1"/>
          <p:nvPr/>
        </p:nvSpPr>
        <p:spPr>
          <a:xfrm>
            <a:off x="5274669" y="2782769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2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305" name="Google Shape;1305;p43"/>
          <p:cNvSpPr txBox="1"/>
          <p:nvPr/>
        </p:nvSpPr>
        <p:spPr>
          <a:xfrm>
            <a:off x="6330050" y="183225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1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306" name="Google Shape;1306;p43"/>
          <p:cNvSpPr txBox="1"/>
          <p:nvPr/>
        </p:nvSpPr>
        <p:spPr>
          <a:xfrm>
            <a:off x="6383550" y="329447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5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307" name="Google Shape;1307;p43"/>
          <p:cNvSpPr txBox="1"/>
          <p:nvPr/>
        </p:nvSpPr>
        <p:spPr>
          <a:xfrm>
            <a:off x="7256243" y="2602632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cxnSp>
        <p:nvCxnSpPr>
          <p:cNvPr id="1308" name="Google Shape;1308;p43"/>
          <p:cNvCxnSpPr>
            <a:stCxn id="1286" idx="6"/>
            <a:endCxn id="1293" idx="3"/>
          </p:cNvCxnSpPr>
          <p:nvPr/>
        </p:nvCxnSpPr>
        <p:spPr>
          <a:xfrm rot="10800000" flipH="1">
            <a:off x="2092550" y="1686943"/>
            <a:ext cx="3211500" cy="1164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9" name="Google Shape;1309;p43"/>
          <p:cNvSpPr txBox="1"/>
          <p:nvPr/>
        </p:nvSpPr>
        <p:spPr>
          <a:xfrm>
            <a:off x="2637000" y="2277900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8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310" name="Google Shape;1310;p43"/>
          <p:cNvCxnSpPr>
            <a:stCxn id="1286" idx="6"/>
            <a:endCxn id="1296" idx="6"/>
          </p:cNvCxnSpPr>
          <p:nvPr/>
        </p:nvCxnSpPr>
        <p:spPr>
          <a:xfrm rot="10800000" flipH="1">
            <a:off x="2092550" y="2761843"/>
            <a:ext cx="5009700" cy="89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43"/>
          <p:cNvCxnSpPr>
            <a:stCxn id="1286" idx="6"/>
            <a:endCxn id="1295" idx="0"/>
          </p:cNvCxnSpPr>
          <p:nvPr/>
        </p:nvCxnSpPr>
        <p:spPr>
          <a:xfrm>
            <a:off x="2092550" y="2851243"/>
            <a:ext cx="3428100" cy="1179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2" name="Google Shape;1312;p43"/>
          <p:cNvSpPr txBox="1"/>
          <p:nvPr/>
        </p:nvSpPr>
        <p:spPr>
          <a:xfrm>
            <a:off x="2665693" y="3035732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6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13" name="Google Shape;1313;p43"/>
          <p:cNvSpPr txBox="1"/>
          <p:nvPr/>
        </p:nvSpPr>
        <p:spPr>
          <a:xfrm>
            <a:off x="2912550" y="26539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cxnSp>
        <p:nvCxnSpPr>
          <p:cNvPr id="1314" name="Google Shape;1314;p43"/>
          <p:cNvCxnSpPr>
            <a:stCxn id="1288" idx="6"/>
            <a:endCxn id="1296" idx="6"/>
          </p:cNvCxnSpPr>
          <p:nvPr/>
        </p:nvCxnSpPr>
        <p:spPr>
          <a:xfrm>
            <a:off x="3946431" y="1454457"/>
            <a:ext cx="3155700" cy="13074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5" name="Google Shape;1315;p43"/>
          <p:cNvSpPr txBox="1"/>
          <p:nvPr/>
        </p:nvSpPr>
        <p:spPr>
          <a:xfrm>
            <a:off x="4137700" y="153323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2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1316" name="Google Shape;1316;p43"/>
          <p:cNvCxnSpPr>
            <a:endCxn id="1295" idx="1"/>
          </p:cNvCxnSpPr>
          <p:nvPr/>
        </p:nvCxnSpPr>
        <p:spPr>
          <a:xfrm>
            <a:off x="3946408" y="1454331"/>
            <a:ext cx="1357500" cy="2672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3"/>
          <p:cNvSpPr txBox="1"/>
          <p:nvPr/>
        </p:nvSpPr>
        <p:spPr>
          <a:xfrm>
            <a:off x="3402385" y="17367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1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318" name="Google Shape;1318;p43"/>
          <p:cNvSpPr txBox="1"/>
          <p:nvPr/>
        </p:nvSpPr>
        <p:spPr>
          <a:xfrm>
            <a:off x="3783385" y="16605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3</a:t>
            </a:r>
            <a:endParaRPr>
              <a:solidFill>
                <a:srgbClr val="3D85C6"/>
              </a:solidFill>
            </a:endParaRPr>
          </a:p>
        </p:txBody>
      </p:sp>
      <p:cxnSp>
        <p:nvCxnSpPr>
          <p:cNvPr id="1319" name="Google Shape;1319;p43"/>
          <p:cNvCxnSpPr>
            <a:stCxn id="1293" idx="4"/>
            <a:endCxn id="1290" idx="7"/>
          </p:cNvCxnSpPr>
          <p:nvPr/>
        </p:nvCxnSpPr>
        <p:spPr>
          <a:xfrm flipH="1">
            <a:off x="3856607" y="1783226"/>
            <a:ext cx="1664100" cy="23433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43"/>
          <p:cNvSpPr txBox="1"/>
          <p:nvPr/>
        </p:nvSpPr>
        <p:spPr>
          <a:xfrm>
            <a:off x="4896900" y="2025825"/>
            <a:ext cx="2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3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1321" name="Google Shape;1321;p43"/>
          <p:cNvCxnSpPr>
            <a:stCxn id="1296" idx="6"/>
            <a:endCxn id="1290" idx="7"/>
          </p:cNvCxnSpPr>
          <p:nvPr/>
        </p:nvCxnSpPr>
        <p:spPr>
          <a:xfrm flipH="1">
            <a:off x="3856700" y="2761846"/>
            <a:ext cx="3245400" cy="1364700"/>
          </a:xfrm>
          <a:prstGeom prst="straightConnector1">
            <a:avLst/>
          </a:prstGeom>
          <a:noFill/>
          <a:ln w="19050" cap="flat" cmpd="sng">
            <a:solidFill>
              <a:srgbClr val="FFB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2" name="Google Shape;1322;p43"/>
          <p:cNvSpPr txBox="1"/>
          <p:nvPr/>
        </p:nvSpPr>
        <p:spPr>
          <a:xfrm>
            <a:off x="6231150" y="276107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2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OBTAINED - Completed</a:t>
            </a:r>
            <a:endParaRPr/>
          </a:p>
        </p:txBody>
      </p:sp>
      <p:grpSp>
        <p:nvGrpSpPr>
          <p:cNvPr id="1328" name="Google Shape;1328;p44"/>
          <p:cNvGrpSpPr/>
          <p:nvPr/>
        </p:nvGrpSpPr>
        <p:grpSpPr>
          <a:xfrm flipH="1">
            <a:off x="6231144" y="3689894"/>
            <a:ext cx="2859702" cy="1433578"/>
            <a:chOff x="1310739" y="3332533"/>
            <a:chExt cx="2647872" cy="1433578"/>
          </a:xfrm>
        </p:grpSpPr>
        <p:grpSp>
          <p:nvGrpSpPr>
            <p:cNvPr id="1329" name="Google Shape;1329;p44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330" name="Google Shape;1330;p44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4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4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4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4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4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4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44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347" name="Google Shape;1347;p44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1348" name="Google Shape;1348;p44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349" name="Google Shape;1349;p44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350" name="Google Shape;1350;p44"/>
          <p:cNvSpPr/>
          <p:nvPr/>
        </p:nvSpPr>
        <p:spPr>
          <a:xfrm>
            <a:off x="1479350" y="2522443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1351" name="Google Shape;1351;p44"/>
          <p:cNvCxnSpPr>
            <a:stCxn id="1350" idx="7"/>
            <a:endCxn id="1352" idx="2"/>
          </p:cNvCxnSpPr>
          <p:nvPr/>
        </p:nvCxnSpPr>
        <p:spPr>
          <a:xfrm rot="10800000" flipH="1">
            <a:off x="2002749" y="1454446"/>
            <a:ext cx="1330500" cy="1164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2" name="Google Shape;1352;p44"/>
          <p:cNvSpPr/>
          <p:nvPr/>
        </p:nvSpPr>
        <p:spPr>
          <a:xfrm>
            <a:off x="3333231" y="1125657"/>
            <a:ext cx="613200" cy="6576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sp>
        <p:nvSpPr>
          <p:cNvPr id="1353" name="Google Shape;1353;p44"/>
          <p:cNvSpPr/>
          <p:nvPr/>
        </p:nvSpPr>
        <p:spPr>
          <a:xfrm>
            <a:off x="3333231" y="4030132"/>
            <a:ext cx="613200" cy="657600"/>
          </a:xfrm>
          <a:prstGeom prst="ellipse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1354" name="Google Shape;1354;p44"/>
          <p:cNvCxnSpPr>
            <a:stCxn id="1352" idx="4"/>
          </p:cNvCxnSpPr>
          <p:nvPr/>
        </p:nvCxnSpPr>
        <p:spPr>
          <a:xfrm>
            <a:off x="3639831" y="1783257"/>
            <a:ext cx="0" cy="22470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5" name="Google Shape;1355;p44"/>
          <p:cNvSpPr/>
          <p:nvPr/>
        </p:nvSpPr>
        <p:spPr>
          <a:xfrm>
            <a:off x="5214107" y="1125626"/>
            <a:ext cx="613200" cy="657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sp>
        <p:nvSpPr>
          <p:cNvPr id="1356" name="Google Shape;1356;p44"/>
          <p:cNvSpPr/>
          <p:nvPr/>
        </p:nvSpPr>
        <p:spPr>
          <a:xfrm>
            <a:off x="5214107" y="4030127"/>
            <a:ext cx="613200" cy="6576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cxnSp>
        <p:nvCxnSpPr>
          <p:cNvPr id="1357" name="Google Shape;1357;p44"/>
          <p:cNvCxnSpPr/>
          <p:nvPr/>
        </p:nvCxnSpPr>
        <p:spPr>
          <a:xfrm rot="10800000">
            <a:off x="5821100" y="1562146"/>
            <a:ext cx="1281000" cy="11997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8" name="Google Shape;1358;p44"/>
          <p:cNvSpPr txBox="1"/>
          <p:nvPr/>
        </p:nvSpPr>
        <p:spPr>
          <a:xfrm>
            <a:off x="2352275" y="1850638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59" name="Google Shape;1359;p44"/>
          <p:cNvSpPr txBox="1"/>
          <p:nvPr/>
        </p:nvSpPr>
        <p:spPr>
          <a:xfrm>
            <a:off x="6330050" y="183225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1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1360" name="Google Shape;1360;p44"/>
          <p:cNvCxnSpPr>
            <a:stCxn id="1350" idx="6"/>
          </p:cNvCxnSpPr>
          <p:nvPr/>
        </p:nvCxnSpPr>
        <p:spPr>
          <a:xfrm rot="10800000" flipH="1">
            <a:off x="2092550" y="2761843"/>
            <a:ext cx="5009700" cy="89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1" name="Google Shape;1361;p44"/>
          <p:cNvSpPr txBox="1"/>
          <p:nvPr/>
        </p:nvSpPr>
        <p:spPr>
          <a:xfrm>
            <a:off x="2912550" y="2653950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2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362" name="Google Shape;1362;p44"/>
          <p:cNvSpPr txBox="1"/>
          <p:nvPr/>
        </p:nvSpPr>
        <p:spPr>
          <a:xfrm>
            <a:off x="4137700" y="1533238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85C6"/>
              </a:solidFill>
            </a:endParaRPr>
          </a:p>
        </p:txBody>
      </p:sp>
      <p:cxnSp>
        <p:nvCxnSpPr>
          <p:cNvPr id="1363" name="Google Shape;1363;p44"/>
          <p:cNvCxnSpPr>
            <a:endCxn id="1356" idx="1"/>
          </p:cNvCxnSpPr>
          <p:nvPr/>
        </p:nvCxnSpPr>
        <p:spPr>
          <a:xfrm>
            <a:off x="3946408" y="1454331"/>
            <a:ext cx="1357500" cy="2672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4"/>
          <p:cNvSpPr txBox="1"/>
          <p:nvPr/>
        </p:nvSpPr>
        <p:spPr>
          <a:xfrm>
            <a:off x="3402385" y="17367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1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365" name="Google Shape;1365;p44"/>
          <p:cNvSpPr txBox="1"/>
          <p:nvPr/>
        </p:nvSpPr>
        <p:spPr>
          <a:xfrm>
            <a:off x="3783385" y="16605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3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366" name="Google Shape;1366;p44"/>
          <p:cNvSpPr/>
          <p:nvPr/>
        </p:nvSpPr>
        <p:spPr>
          <a:xfrm rot="10800000">
            <a:off x="7102100" y="2433046"/>
            <a:ext cx="613200" cy="6576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sp>
        <p:nvSpPr>
          <p:cNvPr id="1367" name="Google Shape;1367;p44"/>
          <p:cNvSpPr txBox="1"/>
          <p:nvPr/>
        </p:nvSpPr>
        <p:spPr>
          <a:xfrm>
            <a:off x="7256243" y="2602632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1373" name="Google Shape;1373;p45"/>
          <p:cNvGrpSpPr/>
          <p:nvPr/>
        </p:nvGrpSpPr>
        <p:grpSpPr>
          <a:xfrm>
            <a:off x="429512" y="1217372"/>
            <a:ext cx="6337060" cy="914011"/>
            <a:chOff x="446015" y="1217372"/>
            <a:chExt cx="6337060" cy="914011"/>
          </a:xfrm>
        </p:grpSpPr>
        <p:cxnSp>
          <p:nvCxnSpPr>
            <p:cNvPr id="1374" name="Google Shape;1374;p45"/>
            <p:cNvCxnSpPr>
              <a:endCxn id="1375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76" name="Google Shape;1376;p45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1375" name="Google Shape;1375;p45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[Empirically]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7" name="Google Shape;1377;p45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8" name="Google Shape;1378;p45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1379" name="Google Shape;1379;p45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5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1" name="Google Shape;1381;p45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1382" name="Google Shape;1382;p45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5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384" name="Google Shape;1384;p45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385" name="Google Shape;1385;p45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86" name="Google Shape;1386;p45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387" name="Google Shape;1387;p45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Shortest Path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9" name="Google Shape;1389;p45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390" name="Google Shape;1390;p45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2" name="Google Shape;1392;p45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393" name="Google Shape;1393;p45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5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395" name="Google Shape;1395;p45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396" name="Google Shape;1396;p45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97" name="Google Shape;1397;p45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398" name="Google Shape;1398;p45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[Theoretically]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45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401" name="Google Shape;1401;p45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5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3" name="Google Shape;1403;p45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404" name="Google Shape;1404;p45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5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06" name="Google Shape;1406;p45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407" name="Google Shape;1407;p45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8" name="Google Shape;1408;p45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409" name="Google Shape;1409;p45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0" name="Google Shape;1410;p45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45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412" name="Google Shape;1412;p45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5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5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45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416" name="Google Shape;1416;p45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5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418" name="Google Shape;1418;p45"/>
          <p:cNvSpPr txBox="1"/>
          <p:nvPr/>
        </p:nvSpPr>
        <p:spPr>
          <a:xfrm>
            <a:off x="646900" y="4262575"/>
            <a:ext cx="343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Adj List Implementation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19" name="Google Shape;1419;p45"/>
          <p:cNvSpPr txBox="1"/>
          <p:nvPr/>
        </p:nvSpPr>
        <p:spPr>
          <a:xfrm>
            <a:off x="539161" y="16431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CPU Time </a:t>
            </a:r>
            <a:endParaRPr sz="1600"/>
          </a:p>
        </p:txBody>
      </p:sp>
      <p:sp>
        <p:nvSpPr>
          <p:cNvPr id="1420" name="Google Shape;1420;p45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Results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421" name="Google Shape;1421;p45"/>
          <p:cNvSpPr txBox="1"/>
          <p:nvPr/>
        </p:nvSpPr>
        <p:spPr>
          <a:xfrm>
            <a:off x="723099" y="3443009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Complexity</a:t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Timing</a:t>
            </a:r>
            <a:endParaRPr/>
          </a:p>
        </p:txBody>
      </p:sp>
      <p:graphicFrame>
        <p:nvGraphicFramePr>
          <p:cNvPr id="1427" name="Google Shape;1427;p46"/>
          <p:cNvGraphicFramePr/>
          <p:nvPr/>
        </p:nvGraphicFramePr>
        <p:xfrm>
          <a:off x="874300" y="160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{2040E649-A819-4D9B-991E-A807641DB5B0}</a:tableStyleId>
              </a:tblPr>
              <a:tblGrid>
                <a:gridCol w="246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</a:rPr>
                        <a:t>Sparse Graph</a:t>
                      </a:r>
                      <a:endParaRPr sz="1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</a:rPr>
                        <a:t>Completed Graph</a:t>
                      </a:r>
                      <a:endParaRPr sz="17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</a:rPr>
                        <a:t>Adjacency List</a:t>
                      </a:r>
                      <a:endParaRPr sz="17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50">
                          <a:solidFill>
                            <a:schemeClr val="accent2"/>
                          </a:solidFill>
                          <a:highlight>
                            <a:schemeClr val="lt1"/>
                          </a:highlight>
                        </a:rPr>
                        <a:t>11 584 ns</a:t>
                      </a:r>
                      <a:endParaRPr sz="1850">
                        <a:solidFill>
                          <a:schemeClr val="accent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50">
                          <a:solidFill>
                            <a:schemeClr val="accent2"/>
                          </a:solidFill>
                          <a:highlight>
                            <a:schemeClr val="lt1"/>
                          </a:highlight>
                        </a:rPr>
                        <a:t>266 046 ns</a:t>
                      </a:r>
                      <a:endParaRPr sz="1850">
                        <a:solidFill>
                          <a:schemeClr val="accent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28" name="Google Shape;1428;p46"/>
          <p:cNvGrpSpPr/>
          <p:nvPr/>
        </p:nvGrpSpPr>
        <p:grpSpPr>
          <a:xfrm>
            <a:off x="-11" y="3633733"/>
            <a:ext cx="2851336" cy="1433578"/>
            <a:chOff x="1310739" y="1217333"/>
            <a:chExt cx="2851336" cy="1433578"/>
          </a:xfrm>
        </p:grpSpPr>
        <p:grpSp>
          <p:nvGrpSpPr>
            <p:cNvPr id="1429" name="Google Shape;1429;p46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1430" name="Google Shape;1430;p46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6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6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6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6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6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6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6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6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6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6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6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6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6" name="Google Shape;1446;p46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447" name="Google Shape;1447;p46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8" name="Google Shape;1448;p46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9" name="Google Shape;1449;p46"/>
          <p:cNvGrpSpPr/>
          <p:nvPr/>
        </p:nvGrpSpPr>
        <p:grpSpPr>
          <a:xfrm flipH="1">
            <a:off x="6321344" y="3618482"/>
            <a:ext cx="2859702" cy="1433578"/>
            <a:chOff x="1310739" y="3332533"/>
            <a:chExt cx="2647872" cy="1433578"/>
          </a:xfrm>
        </p:grpSpPr>
        <p:grpSp>
          <p:nvGrpSpPr>
            <p:cNvPr id="1450" name="Google Shape;1450;p46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451" name="Google Shape;1451;p46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6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6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6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6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6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6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6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6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6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6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6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6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6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6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7" name="Google Shape;1467;p46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468" name="Google Shape;1468;p46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1469" name="Google Shape;1469;p46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70" name="Google Shape;1470;p46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471" name="Google Shape;1471;p46"/>
          <p:cNvSpPr/>
          <p:nvPr/>
        </p:nvSpPr>
        <p:spPr>
          <a:xfrm>
            <a:off x="4889175" y="2865675"/>
            <a:ext cx="1746300" cy="331500"/>
          </a:xfrm>
          <a:prstGeom prst="curvedUpArrow">
            <a:avLst>
              <a:gd name="adj1" fmla="val 25000"/>
              <a:gd name="adj2" fmla="val 50000"/>
              <a:gd name="adj3" fmla="val 24465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46"/>
          <p:cNvSpPr txBox="1"/>
          <p:nvPr/>
        </p:nvSpPr>
        <p:spPr>
          <a:xfrm>
            <a:off x="5086575" y="3212400"/>
            <a:ext cx="16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22x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7" name="Google Shape;1477;p47"/>
          <p:cNvGraphicFramePr/>
          <p:nvPr/>
        </p:nvGraphicFramePr>
        <p:xfrm>
          <a:off x="406125" y="1828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{2040E649-A819-4D9B-991E-A807641DB5B0}</a:tableStyleId>
              </a:tblPr>
              <a:tblGrid>
                <a:gridCol w="278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CPU Time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Sparse Graph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Completed Graph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Adjacency Matrix</a:t>
                      </a:r>
                      <a:endParaRPr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(Priority Q)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</a:rPr>
                        <a:t>106 346 ns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</a:rPr>
                        <a:t>270 692 ns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Adjacency List</a:t>
                      </a:r>
                      <a:endParaRPr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(Minimum Heap)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50">
                          <a:solidFill>
                            <a:schemeClr val="accent2"/>
                          </a:solidFill>
                          <a:highlight>
                            <a:schemeClr val="lt1"/>
                          </a:highlight>
                        </a:rPr>
                        <a:t>11 584 ns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50">
                          <a:solidFill>
                            <a:schemeClr val="accent2"/>
                          </a:solidFill>
                          <a:highlight>
                            <a:schemeClr val="lt1"/>
                          </a:highlight>
                        </a:rPr>
                        <a:t>280 046 ns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8" name="Google Shape;147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Adjacency Matrix vs Adjacency List</a:t>
            </a:r>
            <a:endParaRPr/>
          </a:p>
        </p:txBody>
      </p:sp>
      <p:sp>
        <p:nvSpPr>
          <p:cNvPr id="1479" name="Google Shape;1479;p47"/>
          <p:cNvSpPr/>
          <p:nvPr/>
        </p:nvSpPr>
        <p:spPr>
          <a:xfrm rot="10800000" flipH="1">
            <a:off x="5178375" y="2242350"/>
            <a:ext cx="1746300" cy="329400"/>
          </a:xfrm>
          <a:prstGeom prst="curvedUpArrow">
            <a:avLst>
              <a:gd name="adj1" fmla="val 25000"/>
              <a:gd name="adj2" fmla="val 50000"/>
              <a:gd name="adj3" fmla="val 24465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7"/>
          <p:cNvSpPr txBox="1"/>
          <p:nvPr/>
        </p:nvSpPr>
        <p:spPr>
          <a:xfrm>
            <a:off x="5443150" y="1914963"/>
            <a:ext cx="16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1.5x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81" name="Google Shape;1481;p47"/>
          <p:cNvSpPr/>
          <p:nvPr/>
        </p:nvSpPr>
        <p:spPr>
          <a:xfrm>
            <a:off x="5193975" y="3703875"/>
            <a:ext cx="1746300" cy="331500"/>
          </a:xfrm>
          <a:prstGeom prst="curvedUpArrow">
            <a:avLst>
              <a:gd name="adj1" fmla="val 25000"/>
              <a:gd name="adj2" fmla="val 50000"/>
              <a:gd name="adj3" fmla="val 24465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47"/>
          <p:cNvSpPr txBox="1"/>
          <p:nvPr/>
        </p:nvSpPr>
        <p:spPr>
          <a:xfrm>
            <a:off x="5405550" y="3959175"/>
            <a:ext cx="16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22x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83" name="Google Shape;1483;p47"/>
          <p:cNvSpPr/>
          <p:nvPr/>
        </p:nvSpPr>
        <p:spPr>
          <a:xfrm rot="5400000" flipH="1">
            <a:off x="3182200" y="2962000"/>
            <a:ext cx="1003200" cy="382800"/>
          </a:xfrm>
          <a:prstGeom prst="curvedUpArrow">
            <a:avLst>
              <a:gd name="adj1" fmla="val 25000"/>
              <a:gd name="adj2" fmla="val 50000"/>
              <a:gd name="adj3" fmla="val 24465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47"/>
          <p:cNvSpPr txBox="1"/>
          <p:nvPr/>
        </p:nvSpPr>
        <p:spPr>
          <a:xfrm>
            <a:off x="2466450" y="2953300"/>
            <a:ext cx="16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9.18x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85" name="Google Shape;1485;p47"/>
          <p:cNvSpPr/>
          <p:nvPr/>
        </p:nvSpPr>
        <p:spPr>
          <a:xfrm rot="-5400000" flipH="1">
            <a:off x="7899100" y="2944300"/>
            <a:ext cx="868200" cy="418200"/>
          </a:xfrm>
          <a:prstGeom prst="curvedUpArrow">
            <a:avLst>
              <a:gd name="adj1" fmla="val 25000"/>
              <a:gd name="adj2" fmla="val 50000"/>
              <a:gd name="adj3" fmla="val 24465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7"/>
          <p:cNvSpPr txBox="1"/>
          <p:nvPr/>
        </p:nvSpPr>
        <p:spPr>
          <a:xfrm>
            <a:off x="8528050" y="2953300"/>
            <a:ext cx="12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1.03x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</p:txBody>
      </p:sp>
      <p:sp>
        <p:nvSpPr>
          <p:cNvPr id="1492" name="Google Shape;1492;p48"/>
          <p:cNvSpPr txBox="1"/>
          <p:nvPr/>
        </p:nvSpPr>
        <p:spPr>
          <a:xfrm>
            <a:off x="956700" y="1352900"/>
            <a:ext cx="3308400" cy="4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ADJACENCY MATRIX		</a:t>
            </a:r>
            <a:endParaRPr/>
          </a:p>
        </p:txBody>
      </p:sp>
      <p:sp>
        <p:nvSpPr>
          <p:cNvPr id="1493" name="Google Shape;1493;p48"/>
          <p:cNvSpPr txBox="1"/>
          <p:nvPr/>
        </p:nvSpPr>
        <p:spPr>
          <a:xfrm>
            <a:off x="5187275" y="1318450"/>
            <a:ext cx="3308400" cy="4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ADJACENCY LIST		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4" name="Google Shape;14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250" y="1851400"/>
            <a:ext cx="2109814" cy="2964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5" name="Google Shape;14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475" y="1887075"/>
            <a:ext cx="2053825" cy="2893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6" name="Google Shape;149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730" y="2019373"/>
            <a:ext cx="2459308" cy="2355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7" name="Google Shape;1497;p48"/>
          <p:cNvPicPr preferRelativeResize="0"/>
          <p:nvPr/>
        </p:nvPicPr>
        <p:blipFill rotWithShape="1">
          <a:blip r:embed="rId6">
            <a:alphaModFix/>
          </a:blip>
          <a:srcRect l="49219" t="13593" r="4299" b="19476"/>
          <a:stretch/>
        </p:blipFill>
        <p:spPr>
          <a:xfrm>
            <a:off x="1039825" y="2049237"/>
            <a:ext cx="2762726" cy="256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8" name="Google Shape;1498;p48"/>
          <p:cNvSpPr txBox="1"/>
          <p:nvPr/>
        </p:nvSpPr>
        <p:spPr>
          <a:xfrm>
            <a:off x="1832738" y="3095375"/>
            <a:ext cx="1176900" cy="477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highlight>
                  <a:schemeClr val="dk1"/>
                </a:highlight>
              </a:rPr>
              <a:t>O(|V|^2)</a:t>
            </a:r>
            <a:endParaRPr sz="1900"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499" name="Google Shape;1499;p48"/>
          <p:cNvSpPr txBox="1"/>
          <p:nvPr/>
        </p:nvSpPr>
        <p:spPr>
          <a:xfrm>
            <a:off x="5784875" y="3095363"/>
            <a:ext cx="1487100" cy="477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highlight>
                  <a:schemeClr val="dk1"/>
                </a:highlight>
              </a:rPr>
              <a:t>O(|V| + |E|)</a:t>
            </a:r>
            <a:endParaRPr sz="1900"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600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900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900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05" name="Google Shape;1505;p49"/>
          <p:cNvSpPr/>
          <p:nvPr/>
        </p:nvSpPr>
        <p:spPr>
          <a:xfrm>
            <a:off x="1163425" y="4604350"/>
            <a:ext cx="1647000" cy="338100"/>
          </a:xfrm>
          <a:prstGeom prst="chevron">
            <a:avLst>
              <a:gd name="adj" fmla="val 3606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06" name="Google Shape;1506;p49"/>
          <p:cNvSpPr/>
          <p:nvPr/>
        </p:nvSpPr>
        <p:spPr>
          <a:xfrm>
            <a:off x="3085143" y="4604350"/>
            <a:ext cx="1647000" cy="338100"/>
          </a:xfrm>
          <a:prstGeom prst="chevron">
            <a:avLst>
              <a:gd name="adj" fmla="val 360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07" name="Google Shape;1507;p49"/>
          <p:cNvSpPr/>
          <p:nvPr/>
        </p:nvSpPr>
        <p:spPr>
          <a:xfrm>
            <a:off x="5006861" y="4604350"/>
            <a:ext cx="1647000" cy="338100"/>
          </a:xfrm>
          <a:prstGeom prst="chevron">
            <a:avLst>
              <a:gd name="adj" fmla="val 36067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08" name="Google Shape;1508;p49"/>
          <p:cNvSpPr/>
          <p:nvPr/>
        </p:nvSpPr>
        <p:spPr>
          <a:xfrm>
            <a:off x="6918096" y="4604350"/>
            <a:ext cx="1647000" cy="338100"/>
          </a:xfrm>
          <a:prstGeom prst="chevron">
            <a:avLst>
              <a:gd name="adj" fmla="val 36067"/>
            </a:avLst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09" name="Google Shape;1509;p49"/>
          <p:cNvSpPr txBox="1"/>
          <p:nvPr/>
        </p:nvSpPr>
        <p:spPr>
          <a:xfrm>
            <a:off x="876450" y="1270225"/>
            <a:ext cx="73911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004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of edges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sparse graph : |E| &lt; |V^2|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dense graph : </a:t>
            </a:r>
            <a:r>
              <a:rPr lang="en">
                <a:solidFill>
                  <a:schemeClr val="dk1"/>
                </a:solidFill>
              </a:rPr>
              <a:t> |E| ~ |V^2|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Given a </a:t>
            </a:r>
            <a:r>
              <a:rPr lang="en" b="1">
                <a:solidFill>
                  <a:schemeClr val="dk1"/>
                </a:solidFill>
              </a:rPr>
              <a:t>dense</a:t>
            </a:r>
            <a:r>
              <a:rPr lang="en">
                <a:solidFill>
                  <a:schemeClr val="dk1"/>
                </a:solidFill>
              </a:rPr>
              <a:t> graph, </a:t>
            </a:r>
            <a:r>
              <a:rPr lang="en" b="1">
                <a:solidFill>
                  <a:schemeClr val="dk1"/>
                </a:solidFill>
              </a:rPr>
              <a:t>adjacency matrix</a:t>
            </a:r>
            <a:r>
              <a:rPr lang="en">
                <a:solidFill>
                  <a:schemeClr val="dk1"/>
                </a:solidFill>
              </a:rPr>
              <a:t> is much more suitable as it utilises the </a:t>
            </a:r>
            <a:r>
              <a:rPr lang="en" b="1">
                <a:solidFill>
                  <a:schemeClr val="dk1"/>
                </a:solidFill>
              </a:rPr>
              <a:t>memory</a:t>
            </a:r>
            <a:r>
              <a:rPr lang="en">
                <a:solidFill>
                  <a:schemeClr val="dk1"/>
                </a:solidFill>
              </a:rPr>
              <a:t> more efficiently.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Conversely, for a </a:t>
            </a:r>
            <a:r>
              <a:rPr lang="en" b="1">
                <a:solidFill>
                  <a:schemeClr val="dk1"/>
                </a:solidFill>
              </a:rPr>
              <a:t>sparse</a:t>
            </a:r>
            <a:r>
              <a:rPr lang="en">
                <a:solidFill>
                  <a:schemeClr val="dk1"/>
                </a:solidFill>
              </a:rPr>
              <a:t> graph, </a:t>
            </a:r>
            <a:r>
              <a:rPr lang="en" b="1">
                <a:solidFill>
                  <a:schemeClr val="dk1"/>
                </a:solidFill>
              </a:rPr>
              <a:t>adjacency list</a:t>
            </a:r>
            <a:r>
              <a:rPr lang="en">
                <a:solidFill>
                  <a:schemeClr val="dk1"/>
                </a:solidFill>
              </a:rPr>
              <a:t> is more suitable as it results in a </a:t>
            </a:r>
            <a:r>
              <a:rPr lang="en" b="1">
                <a:solidFill>
                  <a:schemeClr val="dk1"/>
                </a:solidFill>
              </a:rPr>
              <a:t>lower time complexity</a:t>
            </a:r>
            <a:r>
              <a:rPr lang="en">
                <a:solidFill>
                  <a:schemeClr val="dk1"/>
                </a:solidFill>
              </a:rPr>
              <a:t> of O(|V|log|V|) and space complexity O(|V|+|E|), as opposed to O(|V|^2).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also noted that, for a </a:t>
            </a:r>
            <a:r>
              <a:rPr lang="en" b="1">
                <a:solidFill>
                  <a:schemeClr val="dk1"/>
                </a:solidFill>
              </a:rPr>
              <a:t>sparse graph</a:t>
            </a:r>
            <a:r>
              <a:rPr lang="en">
                <a:solidFill>
                  <a:schemeClr val="dk1"/>
                </a:solidFill>
              </a:rPr>
              <a:t>, the efficiency of an </a:t>
            </a:r>
            <a:r>
              <a:rPr lang="en" b="1">
                <a:solidFill>
                  <a:schemeClr val="dk1"/>
                </a:solidFill>
              </a:rPr>
              <a:t>Adjacency List</a:t>
            </a:r>
            <a:r>
              <a:rPr lang="en">
                <a:solidFill>
                  <a:schemeClr val="dk1"/>
                </a:solidFill>
              </a:rPr>
              <a:t> is further </a:t>
            </a:r>
            <a:r>
              <a:rPr lang="en" b="1">
                <a:solidFill>
                  <a:schemeClr val="dk1"/>
                </a:solidFill>
              </a:rPr>
              <a:t>improved</a:t>
            </a:r>
            <a:r>
              <a:rPr lang="en">
                <a:solidFill>
                  <a:schemeClr val="dk1"/>
                </a:solidFill>
              </a:rPr>
              <a:t> when using a </a:t>
            </a:r>
            <a:r>
              <a:rPr lang="en" b="1">
                <a:solidFill>
                  <a:schemeClr val="dk1"/>
                </a:solidFill>
              </a:rPr>
              <a:t>minimum heap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</a:rPr>
              <a:t>priority queue</a:t>
            </a:r>
            <a:r>
              <a:rPr lang="en">
                <a:solidFill>
                  <a:schemeClr val="dk1"/>
                </a:solidFill>
              </a:rPr>
              <a:t>, though the same cannot be said for that of a densely packed graph.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1515" name="Google Shape;1515;p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6" name="Google Shape;15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700" y="2324250"/>
            <a:ext cx="20955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50"/>
          <p:cNvSpPr txBox="1"/>
          <p:nvPr/>
        </p:nvSpPr>
        <p:spPr>
          <a:xfrm>
            <a:off x="6285150" y="4436725"/>
            <a:ext cx="277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2. Leonardo DiCaprio finally wins an Oscar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170" name="Google Shape;170;p16"/>
          <p:cNvGrpSpPr/>
          <p:nvPr/>
        </p:nvGrpSpPr>
        <p:grpSpPr>
          <a:xfrm>
            <a:off x="429512" y="1217372"/>
            <a:ext cx="6337060" cy="914011"/>
            <a:chOff x="446015" y="1217372"/>
            <a:chExt cx="6337060" cy="914011"/>
          </a:xfrm>
        </p:grpSpPr>
        <p:cxnSp>
          <p:nvCxnSpPr>
            <p:cNvPr id="171" name="Google Shape;171;p16"/>
            <p:cNvCxnSpPr>
              <a:endCxn id="172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3" name="Google Shape;173;p16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172" name="Google Shape;172;p16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[Empirically]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16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176" name="Google Shape;176;p16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179" name="Google Shape;179;p16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81" name="Google Shape;181;p16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82" name="Google Shape;182;p16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3" name="Google Shape;183;p16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84" name="Google Shape;184;p16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Shortest Path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p16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87" name="Google Shape;187;p16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90" name="Google Shape;190;p16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6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92" name="Google Shape;192;p16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93" name="Google Shape;193;p16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4" name="Google Shape;194;p16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95" name="Google Shape;195;p16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Wrt |V| &amp; |E| </a:t>
                </a:r>
                <a:r>
                  <a:rPr lang="en" sz="1500">
                    <a:solidFill>
                      <a:schemeClr val="dk1"/>
                    </a:solidFill>
                  </a:rPr>
                  <a:t>[Theoretically]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16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98" name="Google Shape;198;p16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16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201" name="Google Shape;201;p16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03" name="Google Shape;203;p16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204" name="Google Shape;204;p16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5" name="Google Shape;205;p16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206" name="Google Shape;206;p16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6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209" name="Google Shape;209;p16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16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213" name="Google Shape;213;p16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215" name="Google Shape;215;p16"/>
          <p:cNvSpPr txBox="1"/>
          <p:nvPr/>
        </p:nvSpPr>
        <p:spPr>
          <a:xfrm>
            <a:off x="646900" y="4262575"/>
            <a:ext cx="3432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Adj List Implementation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6" name="Google Shape;216;p16"/>
          <p:cNvSpPr txBox="1"/>
          <p:nvPr/>
        </p:nvSpPr>
        <p:spPr>
          <a:xfrm>
            <a:off x="539161" y="16431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CPU Time </a:t>
            </a:r>
            <a:endParaRPr sz="1600"/>
          </a:p>
        </p:txBody>
      </p:sp>
      <p:sp>
        <p:nvSpPr>
          <p:cNvPr id="217" name="Google Shape;217;p16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Results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218" name="Google Shape;218;p16"/>
          <p:cNvSpPr txBox="1"/>
          <p:nvPr/>
        </p:nvSpPr>
        <p:spPr>
          <a:xfrm>
            <a:off x="723099" y="3443009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Complexity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224" name="Google Shape;224;p17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225" name="Google Shape;225;p17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6" name="Google Shape;226;p17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227" name="Google Shape;227;p17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Dijkstra Algorithm</a:t>
                </a:r>
                <a:endParaRPr sz="1800">
                  <a:solidFill>
                    <a:schemeClr val="dk1"/>
                  </a:solidFill>
                </a:endParaRPr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17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230" name="Google Shape;230;p17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17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234" name="Google Shape;234;p17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236" name="Google Shape;236;p17"/>
          <p:cNvSpPr txBox="1"/>
          <p:nvPr/>
        </p:nvSpPr>
        <p:spPr>
          <a:xfrm>
            <a:off x="646900" y="4262575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Adj Matrix Implementation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242" name="Google Shape;2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61664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325" y="292750"/>
            <a:ext cx="5020749" cy="7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/>
          <p:nvPr/>
        </p:nvSpPr>
        <p:spPr>
          <a:xfrm rot="5400000">
            <a:off x="2810375" y="2978013"/>
            <a:ext cx="3523230" cy="27399"/>
          </a:xfrm>
          <a:custGeom>
            <a:avLst/>
            <a:gdLst/>
            <a:ahLst/>
            <a:cxnLst/>
            <a:rect l="l" t="t" r="r" b="b"/>
            <a:pathLst>
              <a:path w="281802" h="1181" extrusionOk="0">
                <a:moveTo>
                  <a:pt x="267663" y="0"/>
                </a:moveTo>
                <a:cubicBezTo>
                  <a:pt x="264901" y="0"/>
                  <a:pt x="262138" y="15"/>
                  <a:pt x="259381" y="15"/>
                </a:cubicBezTo>
                <a:lnTo>
                  <a:pt x="33903" y="15"/>
                </a:lnTo>
                <a:cubicBezTo>
                  <a:pt x="30589" y="15"/>
                  <a:pt x="27275" y="6"/>
                  <a:pt x="23960" y="6"/>
                </a:cubicBezTo>
                <a:cubicBezTo>
                  <a:pt x="20646" y="6"/>
                  <a:pt x="17332" y="15"/>
                  <a:pt x="14018" y="52"/>
                </a:cubicBezTo>
                <a:cubicBezTo>
                  <a:pt x="9852" y="124"/>
                  <a:pt x="5723" y="414"/>
                  <a:pt x="1558" y="450"/>
                </a:cubicBezTo>
                <a:lnTo>
                  <a:pt x="181" y="450"/>
                </a:lnTo>
                <a:cubicBezTo>
                  <a:pt x="109" y="450"/>
                  <a:pt x="0" y="631"/>
                  <a:pt x="109" y="631"/>
                </a:cubicBezTo>
                <a:cubicBezTo>
                  <a:pt x="3296" y="631"/>
                  <a:pt x="6520" y="812"/>
                  <a:pt x="9707" y="957"/>
                </a:cubicBezTo>
                <a:cubicBezTo>
                  <a:pt x="12984" y="1094"/>
                  <a:pt x="16261" y="1125"/>
                  <a:pt x="19537" y="1125"/>
                </a:cubicBezTo>
                <a:cubicBezTo>
                  <a:pt x="22346" y="1125"/>
                  <a:pt x="25154" y="1102"/>
                  <a:pt x="27963" y="1102"/>
                </a:cubicBezTo>
                <a:lnTo>
                  <a:pt x="181976" y="1102"/>
                </a:lnTo>
                <a:cubicBezTo>
                  <a:pt x="199623" y="1102"/>
                  <a:pt x="217283" y="1180"/>
                  <a:pt x="234941" y="1180"/>
                </a:cubicBezTo>
                <a:cubicBezTo>
                  <a:pt x="246712" y="1180"/>
                  <a:pt x="258483" y="1146"/>
                  <a:pt x="270247" y="1030"/>
                </a:cubicBezTo>
                <a:cubicBezTo>
                  <a:pt x="273869" y="993"/>
                  <a:pt x="277528" y="993"/>
                  <a:pt x="281186" y="812"/>
                </a:cubicBezTo>
                <a:cubicBezTo>
                  <a:pt x="281404" y="812"/>
                  <a:pt x="281802" y="269"/>
                  <a:pt x="281440" y="269"/>
                </a:cubicBezTo>
                <a:cubicBezTo>
                  <a:pt x="276867" y="43"/>
                  <a:pt x="272266" y="0"/>
                  <a:pt x="26766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Different Circumstances</a:t>
            </a:r>
            <a:endParaRPr/>
          </a:p>
        </p:txBody>
      </p:sp>
      <p:grpSp>
        <p:nvGrpSpPr>
          <p:cNvPr id="250" name="Google Shape;250;p19"/>
          <p:cNvGrpSpPr/>
          <p:nvPr/>
        </p:nvGrpSpPr>
        <p:grpSpPr>
          <a:xfrm>
            <a:off x="1310739" y="1451958"/>
            <a:ext cx="3343625" cy="1433578"/>
            <a:chOff x="1310739" y="1217333"/>
            <a:chExt cx="3343625" cy="1433578"/>
          </a:xfrm>
        </p:grpSpPr>
        <p:grpSp>
          <p:nvGrpSpPr>
            <p:cNvPr id="251" name="Google Shape;251;p19"/>
            <p:cNvGrpSpPr/>
            <p:nvPr/>
          </p:nvGrpSpPr>
          <p:grpSpPr>
            <a:xfrm>
              <a:off x="4489643" y="1787866"/>
              <a:ext cx="164721" cy="144910"/>
              <a:chOff x="2001901" y="4098523"/>
              <a:chExt cx="164721" cy="144910"/>
            </a:xfrm>
          </p:grpSpPr>
          <p:sp>
            <p:nvSpPr>
              <p:cNvPr id="252" name="Google Shape;252;p19"/>
              <p:cNvSpPr/>
              <p:nvPr/>
            </p:nvSpPr>
            <p:spPr>
              <a:xfrm>
                <a:off x="2019298" y="4123056"/>
                <a:ext cx="147324" cy="110008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5103" extrusionOk="0">
                    <a:moveTo>
                      <a:pt x="3743" y="0"/>
                    </a:moveTo>
                    <a:cubicBezTo>
                      <a:pt x="3649" y="0"/>
                      <a:pt x="3551" y="4"/>
                      <a:pt x="3448" y="12"/>
                    </a:cubicBezTo>
                    <a:cubicBezTo>
                      <a:pt x="1269" y="174"/>
                      <a:pt x="1" y="532"/>
                      <a:pt x="521" y="2678"/>
                    </a:cubicBezTo>
                    <a:cubicBezTo>
                      <a:pt x="908" y="4250"/>
                      <a:pt x="1906" y="5102"/>
                      <a:pt x="2940" y="5102"/>
                    </a:cubicBezTo>
                    <a:cubicBezTo>
                      <a:pt x="3297" y="5102"/>
                      <a:pt x="3658" y="5001"/>
                      <a:pt x="4001" y="4792"/>
                    </a:cubicBezTo>
                    <a:cubicBezTo>
                      <a:pt x="5294" y="4035"/>
                      <a:pt x="6833" y="0"/>
                      <a:pt x="37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2001901" y="4098523"/>
                <a:ext cx="161832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722" extrusionOk="0">
                    <a:moveTo>
                      <a:pt x="3847" y="1196"/>
                    </a:moveTo>
                    <a:cubicBezTo>
                      <a:pt x="4425" y="1206"/>
                      <a:pt x="4997" y="1239"/>
                      <a:pt x="5490" y="1638"/>
                    </a:cubicBezTo>
                    <a:cubicBezTo>
                      <a:pt x="6629" y="2516"/>
                      <a:pt x="5946" y="4402"/>
                      <a:pt x="5003" y="5182"/>
                    </a:cubicBezTo>
                    <a:cubicBezTo>
                      <a:pt x="4676" y="5442"/>
                      <a:pt x="4291" y="5555"/>
                      <a:pt x="3894" y="5555"/>
                    </a:cubicBezTo>
                    <a:cubicBezTo>
                      <a:pt x="2751" y="5555"/>
                      <a:pt x="1513" y="4618"/>
                      <a:pt x="1295" y="3556"/>
                    </a:cubicBezTo>
                    <a:cubicBezTo>
                      <a:pt x="990" y="1944"/>
                      <a:pt x="2538" y="1401"/>
                      <a:pt x="3847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0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173" y="6548"/>
                      <a:pt x="7507" y="4077"/>
                      <a:pt x="7149" y="2288"/>
                    </a:cubicBezTo>
                    <a:cubicBezTo>
                      <a:pt x="6843" y="884"/>
                      <a:pt x="5253" y="1"/>
                      <a:pt x="3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9"/>
            <p:cNvGrpSpPr/>
            <p:nvPr/>
          </p:nvGrpSpPr>
          <p:grpSpPr>
            <a:xfrm>
              <a:off x="1310739" y="1217333"/>
              <a:ext cx="2851336" cy="1433578"/>
              <a:chOff x="1310739" y="1217333"/>
              <a:chExt cx="2851336" cy="1433578"/>
            </a:xfrm>
          </p:grpSpPr>
          <p:grpSp>
            <p:nvGrpSpPr>
              <p:cNvPr id="255" name="Google Shape;255;p19"/>
              <p:cNvGrpSpPr/>
              <p:nvPr/>
            </p:nvGrpSpPr>
            <p:grpSpPr>
              <a:xfrm rot="-5400000">
                <a:off x="1917886" y="610186"/>
                <a:ext cx="1433578" cy="2647872"/>
                <a:chOff x="2867564" y="1284881"/>
                <a:chExt cx="1354221" cy="2501532"/>
              </a:xfrm>
            </p:grpSpPr>
            <p:sp>
              <p:nvSpPr>
                <p:cNvPr id="256" name="Google Shape;256;p19"/>
                <p:cNvSpPr/>
                <p:nvPr/>
              </p:nvSpPr>
              <p:spPr>
                <a:xfrm>
                  <a:off x="2873880" y="1453612"/>
                  <a:ext cx="1256975" cy="230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08" h="106918" extrusionOk="0">
                      <a:moveTo>
                        <a:pt x="43499" y="1"/>
                      </a:moveTo>
                      <a:cubicBezTo>
                        <a:pt x="35992" y="1"/>
                        <a:pt x="26569" y="592"/>
                        <a:pt x="26569" y="592"/>
                      </a:cubicBezTo>
                      <a:lnTo>
                        <a:pt x="7870" y="39"/>
                      </a:lnTo>
                      <a:cubicBezTo>
                        <a:pt x="7870" y="39"/>
                        <a:pt x="2699" y="592"/>
                        <a:pt x="2179" y="4657"/>
                      </a:cubicBezTo>
                      <a:cubicBezTo>
                        <a:pt x="1626" y="8722"/>
                        <a:pt x="553" y="50477"/>
                        <a:pt x="553" y="50477"/>
                      </a:cubicBezTo>
                      <a:cubicBezTo>
                        <a:pt x="553" y="50477"/>
                        <a:pt x="0" y="69989"/>
                        <a:pt x="260" y="74346"/>
                      </a:cubicBezTo>
                      <a:cubicBezTo>
                        <a:pt x="553" y="78704"/>
                        <a:pt x="2179" y="83289"/>
                        <a:pt x="6244" y="84655"/>
                      </a:cubicBezTo>
                      <a:cubicBezTo>
                        <a:pt x="8100" y="85278"/>
                        <a:pt x="12558" y="85448"/>
                        <a:pt x="16856" y="85448"/>
                      </a:cubicBezTo>
                      <a:cubicBezTo>
                        <a:pt x="21972" y="85448"/>
                        <a:pt x="26861" y="85208"/>
                        <a:pt x="26861" y="85208"/>
                      </a:cubicBezTo>
                      <a:cubicBezTo>
                        <a:pt x="26861" y="85208"/>
                        <a:pt x="29853" y="97955"/>
                        <a:pt x="31739" y="102280"/>
                      </a:cubicBezTo>
                      <a:cubicBezTo>
                        <a:pt x="32908" y="104961"/>
                        <a:pt x="33565" y="106918"/>
                        <a:pt x="34221" y="106918"/>
                      </a:cubicBezTo>
                      <a:cubicBezTo>
                        <a:pt x="34623" y="106918"/>
                        <a:pt x="35025" y="106182"/>
                        <a:pt x="35544" y="104427"/>
                      </a:cubicBezTo>
                      <a:cubicBezTo>
                        <a:pt x="36877" y="99809"/>
                        <a:pt x="36617" y="85728"/>
                        <a:pt x="36617" y="85728"/>
                      </a:cubicBezTo>
                      <a:lnTo>
                        <a:pt x="50438" y="85468"/>
                      </a:lnTo>
                      <a:cubicBezTo>
                        <a:pt x="50438" y="85468"/>
                        <a:pt x="56129" y="84915"/>
                        <a:pt x="56942" y="74639"/>
                      </a:cubicBezTo>
                      <a:cubicBezTo>
                        <a:pt x="57755" y="64330"/>
                        <a:pt x="58308" y="8982"/>
                        <a:pt x="58308" y="8982"/>
                      </a:cubicBezTo>
                      <a:cubicBezTo>
                        <a:pt x="58308" y="8982"/>
                        <a:pt x="56682" y="1112"/>
                        <a:pt x="50438" y="299"/>
                      </a:cubicBezTo>
                      <a:cubicBezTo>
                        <a:pt x="48760" y="81"/>
                        <a:pt x="46259" y="1"/>
                        <a:pt x="434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19"/>
                <p:cNvSpPr/>
                <p:nvPr/>
              </p:nvSpPr>
              <p:spPr>
                <a:xfrm>
                  <a:off x="3317641" y="1382494"/>
                  <a:ext cx="869306" cy="2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25" h="12444" extrusionOk="0">
                      <a:moveTo>
                        <a:pt x="0" y="2980"/>
                      </a:moveTo>
                      <a:cubicBezTo>
                        <a:pt x="0" y="3058"/>
                        <a:pt x="0" y="3093"/>
                        <a:pt x="4" y="3093"/>
                      </a:cubicBezTo>
                      <a:cubicBezTo>
                        <a:pt x="9" y="3093"/>
                        <a:pt x="19" y="3055"/>
                        <a:pt x="38" y="2986"/>
                      </a:cubicBezTo>
                      <a:lnTo>
                        <a:pt x="38" y="2986"/>
                      </a:lnTo>
                      <a:lnTo>
                        <a:pt x="0" y="2980"/>
                      </a:lnTo>
                      <a:close/>
                      <a:moveTo>
                        <a:pt x="13701" y="1"/>
                      </a:moveTo>
                      <a:cubicBezTo>
                        <a:pt x="9715" y="1"/>
                        <a:pt x="5164" y="61"/>
                        <a:pt x="3415" y="314"/>
                      </a:cubicBezTo>
                      <a:cubicBezTo>
                        <a:pt x="763" y="693"/>
                        <a:pt x="171" y="2522"/>
                        <a:pt x="38" y="2986"/>
                      </a:cubicBezTo>
                      <a:lnTo>
                        <a:pt x="38" y="2986"/>
                      </a:lnTo>
                      <a:lnTo>
                        <a:pt x="5984" y="3891"/>
                      </a:lnTo>
                      <a:cubicBezTo>
                        <a:pt x="6667" y="5517"/>
                        <a:pt x="6959" y="7273"/>
                        <a:pt x="6797" y="9062"/>
                      </a:cubicBezTo>
                      <a:cubicBezTo>
                        <a:pt x="6569" y="11956"/>
                        <a:pt x="9723" y="12444"/>
                        <a:pt x="9723" y="12444"/>
                      </a:cubicBezTo>
                      <a:lnTo>
                        <a:pt x="39837" y="11956"/>
                      </a:lnTo>
                      <a:cubicBezTo>
                        <a:pt x="39837" y="11956"/>
                        <a:pt x="40324" y="9517"/>
                        <a:pt x="39837" y="5647"/>
                      </a:cubicBezTo>
                      <a:cubicBezTo>
                        <a:pt x="39349" y="1777"/>
                        <a:pt x="34991" y="541"/>
                        <a:pt x="34991" y="541"/>
                      </a:cubicBezTo>
                      <a:lnTo>
                        <a:pt x="20650" y="54"/>
                      </a:lnTo>
                      <a:cubicBezTo>
                        <a:pt x="20650" y="54"/>
                        <a:pt x="17421" y="1"/>
                        <a:pt x="13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19"/>
                <p:cNvSpPr/>
                <p:nvPr/>
              </p:nvSpPr>
              <p:spPr>
                <a:xfrm>
                  <a:off x="2867564" y="1440915"/>
                  <a:ext cx="595914" cy="186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3" h="86507" extrusionOk="0">
                      <a:moveTo>
                        <a:pt x="9111" y="1"/>
                      </a:moveTo>
                      <a:cubicBezTo>
                        <a:pt x="6711" y="1"/>
                        <a:pt x="4251" y="351"/>
                        <a:pt x="3057" y="2319"/>
                      </a:cubicBezTo>
                      <a:cubicBezTo>
                        <a:pt x="2082" y="3848"/>
                        <a:pt x="1919" y="5864"/>
                        <a:pt x="1789" y="7620"/>
                      </a:cubicBezTo>
                      <a:cubicBezTo>
                        <a:pt x="1594" y="9799"/>
                        <a:pt x="1561" y="11977"/>
                        <a:pt x="1464" y="14124"/>
                      </a:cubicBezTo>
                      <a:cubicBezTo>
                        <a:pt x="1301" y="18807"/>
                        <a:pt x="1106" y="23457"/>
                        <a:pt x="911" y="28140"/>
                      </a:cubicBezTo>
                      <a:cubicBezTo>
                        <a:pt x="553" y="37538"/>
                        <a:pt x="163" y="46936"/>
                        <a:pt x="98" y="56367"/>
                      </a:cubicBezTo>
                      <a:cubicBezTo>
                        <a:pt x="33" y="60887"/>
                        <a:pt x="0" y="65407"/>
                        <a:pt x="98" y="69927"/>
                      </a:cubicBezTo>
                      <a:cubicBezTo>
                        <a:pt x="196" y="73927"/>
                        <a:pt x="326" y="78317"/>
                        <a:pt x="1822" y="82089"/>
                      </a:cubicBezTo>
                      <a:cubicBezTo>
                        <a:pt x="2439" y="83553"/>
                        <a:pt x="3350" y="84984"/>
                        <a:pt x="4781" y="85764"/>
                      </a:cubicBezTo>
                      <a:cubicBezTo>
                        <a:pt x="5918" y="86381"/>
                        <a:pt x="7272" y="86506"/>
                        <a:pt x="8626" y="86506"/>
                      </a:cubicBezTo>
                      <a:cubicBezTo>
                        <a:pt x="9557" y="86506"/>
                        <a:pt x="10489" y="86447"/>
                        <a:pt x="11350" y="86447"/>
                      </a:cubicBezTo>
                      <a:cubicBezTo>
                        <a:pt x="13571" y="86447"/>
                        <a:pt x="15827" y="86488"/>
                        <a:pt x="18086" y="86488"/>
                      </a:cubicBezTo>
                      <a:cubicBezTo>
                        <a:pt x="21152" y="86488"/>
                        <a:pt x="24224" y="86413"/>
                        <a:pt x="27219" y="86057"/>
                      </a:cubicBezTo>
                      <a:cubicBezTo>
                        <a:pt x="27642" y="85992"/>
                        <a:pt x="27642" y="85406"/>
                        <a:pt x="27219" y="85341"/>
                      </a:cubicBezTo>
                      <a:cubicBezTo>
                        <a:pt x="25727" y="85227"/>
                        <a:pt x="24226" y="85189"/>
                        <a:pt x="22723" y="85189"/>
                      </a:cubicBezTo>
                      <a:cubicBezTo>
                        <a:pt x="19936" y="85189"/>
                        <a:pt x="17141" y="85320"/>
                        <a:pt x="14374" y="85341"/>
                      </a:cubicBezTo>
                      <a:cubicBezTo>
                        <a:pt x="12943" y="85341"/>
                        <a:pt x="11512" y="85370"/>
                        <a:pt x="10082" y="85370"/>
                      </a:cubicBezTo>
                      <a:cubicBezTo>
                        <a:pt x="9366" y="85370"/>
                        <a:pt x="8651" y="85363"/>
                        <a:pt x="7935" y="85341"/>
                      </a:cubicBezTo>
                      <a:cubicBezTo>
                        <a:pt x="5789" y="85276"/>
                        <a:pt x="4358" y="84496"/>
                        <a:pt x="3350" y="82642"/>
                      </a:cubicBezTo>
                      <a:cubicBezTo>
                        <a:pt x="1529" y="79293"/>
                        <a:pt x="1399" y="74870"/>
                        <a:pt x="1269" y="71130"/>
                      </a:cubicBezTo>
                      <a:cubicBezTo>
                        <a:pt x="1106" y="66968"/>
                        <a:pt x="1171" y="62805"/>
                        <a:pt x="1171" y="58643"/>
                      </a:cubicBezTo>
                      <a:cubicBezTo>
                        <a:pt x="1236" y="50058"/>
                        <a:pt x="1496" y="41505"/>
                        <a:pt x="1854" y="32953"/>
                      </a:cubicBezTo>
                      <a:lnTo>
                        <a:pt x="2374" y="19912"/>
                      </a:lnTo>
                      <a:cubicBezTo>
                        <a:pt x="2537" y="15750"/>
                        <a:pt x="2537" y="11555"/>
                        <a:pt x="2927" y="7425"/>
                      </a:cubicBezTo>
                      <a:cubicBezTo>
                        <a:pt x="3155" y="5213"/>
                        <a:pt x="3382" y="2352"/>
                        <a:pt x="5854" y="1571"/>
                      </a:cubicBezTo>
                      <a:cubicBezTo>
                        <a:pt x="6820" y="1270"/>
                        <a:pt x="7887" y="1193"/>
                        <a:pt x="8964" y="1193"/>
                      </a:cubicBezTo>
                      <a:cubicBezTo>
                        <a:pt x="10097" y="1193"/>
                        <a:pt x="11242" y="1279"/>
                        <a:pt x="12293" y="1279"/>
                      </a:cubicBezTo>
                      <a:cubicBezTo>
                        <a:pt x="17171" y="1246"/>
                        <a:pt x="22016" y="1246"/>
                        <a:pt x="26894" y="1213"/>
                      </a:cubicBezTo>
                      <a:cubicBezTo>
                        <a:pt x="27545" y="1148"/>
                        <a:pt x="27545" y="173"/>
                        <a:pt x="26894" y="108"/>
                      </a:cubicBezTo>
                      <a:lnTo>
                        <a:pt x="12813" y="108"/>
                      </a:lnTo>
                      <a:cubicBezTo>
                        <a:pt x="11748" y="108"/>
                        <a:pt x="10439" y="1"/>
                        <a:pt x="91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19"/>
                <p:cNvSpPr/>
                <p:nvPr/>
              </p:nvSpPr>
              <p:spPr>
                <a:xfrm>
                  <a:off x="3286879" y="1379713"/>
                  <a:ext cx="895154" cy="28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4" h="12996" extrusionOk="0">
                      <a:moveTo>
                        <a:pt x="4324" y="1"/>
                      </a:moveTo>
                      <a:cubicBezTo>
                        <a:pt x="3976" y="1"/>
                        <a:pt x="3625" y="49"/>
                        <a:pt x="3281" y="150"/>
                      </a:cubicBezTo>
                      <a:cubicBezTo>
                        <a:pt x="1687" y="670"/>
                        <a:pt x="842" y="2134"/>
                        <a:pt x="159" y="3565"/>
                      </a:cubicBezTo>
                      <a:cubicBezTo>
                        <a:pt x="0" y="3859"/>
                        <a:pt x="252" y="4123"/>
                        <a:pt x="519" y="4123"/>
                      </a:cubicBezTo>
                      <a:cubicBezTo>
                        <a:pt x="635" y="4123"/>
                        <a:pt x="753" y="4073"/>
                        <a:pt x="842" y="3955"/>
                      </a:cubicBezTo>
                      <a:lnTo>
                        <a:pt x="842" y="3922"/>
                      </a:lnTo>
                      <a:cubicBezTo>
                        <a:pt x="1784" y="2621"/>
                        <a:pt x="3066" y="1181"/>
                        <a:pt x="4476" y="1181"/>
                      </a:cubicBezTo>
                      <a:cubicBezTo>
                        <a:pt x="5110" y="1181"/>
                        <a:pt x="5769" y="1472"/>
                        <a:pt x="6435" y="2199"/>
                      </a:cubicBezTo>
                      <a:cubicBezTo>
                        <a:pt x="8126" y="4052"/>
                        <a:pt x="7703" y="6784"/>
                        <a:pt x="7573" y="9093"/>
                      </a:cubicBezTo>
                      <a:cubicBezTo>
                        <a:pt x="7476" y="10719"/>
                        <a:pt x="7573" y="12312"/>
                        <a:pt x="9427" y="12703"/>
                      </a:cubicBezTo>
                      <a:cubicBezTo>
                        <a:pt x="10163" y="12880"/>
                        <a:pt x="10963" y="12931"/>
                        <a:pt x="11774" y="12931"/>
                      </a:cubicBezTo>
                      <a:cubicBezTo>
                        <a:pt x="12899" y="12931"/>
                        <a:pt x="14047" y="12833"/>
                        <a:pt x="15085" y="12833"/>
                      </a:cubicBezTo>
                      <a:cubicBezTo>
                        <a:pt x="23670" y="12898"/>
                        <a:pt x="32256" y="12963"/>
                        <a:pt x="40841" y="12995"/>
                      </a:cubicBezTo>
                      <a:cubicBezTo>
                        <a:pt x="41524" y="12930"/>
                        <a:pt x="41524" y="11890"/>
                        <a:pt x="40841" y="11825"/>
                      </a:cubicBezTo>
                      <a:cubicBezTo>
                        <a:pt x="33719" y="11825"/>
                        <a:pt x="26565" y="11760"/>
                        <a:pt x="19443" y="11760"/>
                      </a:cubicBezTo>
                      <a:lnTo>
                        <a:pt x="10630" y="11760"/>
                      </a:lnTo>
                      <a:cubicBezTo>
                        <a:pt x="9785" y="11760"/>
                        <a:pt x="9492" y="11760"/>
                        <a:pt x="9004" y="11012"/>
                      </a:cubicBezTo>
                      <a:cubicBezTo>
                        <a:pt x="8386" y="10101"/>
                        <a:pt x="8646" y="9028"/>
                        <a:pt x="8744" y="7955"/>
                      </a:cubicBezTo>
                      <a:cubicBezTo>
                        <a:pt x="8842" y="6947"/>
                        <a:pt x="8842" y="5939"/>
                        <a:pt x="8776" y="4930"/>
                      </a:cubicBezTo>
                      <a:cubicBezTo>
                        <a:pt x="8679" y="3500"/>
                        <a:pt x="8029" y="2166"/>
                        <a:pt x="7020" y="1126"/>
                      </a:cubicBezTo>
                      <a:cubicBezTo>
                        <a:pt x="6297" y="402"/>
                        <a:pt x="5323" y="1"/>
                        <a:pt x="4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19"/>
                <p:cNvSpPr/>
                <p:nvPr/>
              </p:nvSpPr>
              <p:spPr>
                <a:xfrm>
                  <a:off x="3447073" y="3278131"/>
                  <a:ext cx="222150" cy="50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5" h="23578" extrusionOk="0">
                      <a:moveTo>
                        <a:pt x="377" y="0"/>
                      </a:moveTo>
                      <a:cubicBezTo>
                        <a:pt x="186" y="0"/>
                        <a:pt x="0" y="159"/>
                        <a:pt x="77" y="410"/>
                      </a:cubicBezTo>
                      <a:cubicBezTo>
                        <a:pt x="695" y="4800"/>
                        <a:pt x="1931" y="9125"/>
                        <a:pt x="3134" y="13385"/>
                      </a:cubicBezTo>
                      <a:cubicBezTo>
                        <a:pt x="3784" y="15597"/>
                        <a:pt x="4435" y="17808"/>
                        <a:pt x="5118" y="20019"/>
                      </a:cubicBezTo>
                      <a:cubicBezTo>
                        <a:pt x="5443" y="21093"/>
                        <a:pt x="5703" y="23206"/>
                        <a:pt x="7069" y="23531"/>
                      </a:cubicBezTo>
                      <a:cubicBezTo>
                        <a:pt x="7197" y="23563"/>
                        <a:pt x="7320" y="23577"/>
                        <a:pt x="7439" y="23577"/>
                      </a:cubicBezTo>
                      <a:cubicBezTo>
                        <a:pt x="8437" y="23577"/>
                        <a:pt x="9102" y="22543"/>
                        <a:pt x="9248" y="21613"/>
                      </a:cubicBezTo>
                      <a:cubicBezTo>
                        <a:pt x="9573" y="19467"/>
                        <a:pt x="9508" y="17158"/>
                        <a:pt x="9605" y="14979"/>
                      </a:cubicBezTo>
                      <a:cubicBezTo>
                        <a:pt x="9833" y="10329"/>
                        <a:pt x="10061" y="5678"/>
                        <a:pt x="10288" y="1028"/>
                      </a:cubicBezTo>
                      <a:cubicBezTo>
                        <a:pt x="10305" y="638"/>
                        <a:pt x="10004" y="443"/>
                        <a:pt x="9695" y="443"/>
                      </a:cubicBezTo>
                      <a:cubicBezTo>
                        <a:pt x="9386" y="443"/>
                        <a:pt x="9069" y="638"/>
                        <a:pt x="9053" y="1028"/>
                      </a:cubicBezTo>
                      <a:cubicBezTo>
                        <a:pt x="8890" y="4768"/>
                        <a:pt x="8727" y="8475"/>
                        <a:pt x="8565" y="12215"/>
                      </a:cubicBezTo>
                      <a:cubicBezTo>
                        <a:pt x="8467" y="14068"/>
                        <a:pt x="8402" y="15922"/>
                        <a:pt x="8305" y="17776"/>
                      </a:cubicBezTo>
                      <a:cubicBezTo>
                        <a:pt x="8272" y="18719"/>
                        <a:pt x="8240" y="19662"/>
                        <a:pt x="8207" y="20572"/>
                      </a:cubicBezTo>
                      <a:cubicBezTo>
                        <a:pt x="8207" y="20897"/>
                        <a:pt x="8240" y="21580"/>
                        <a:pt x="8045" y="21840"/>
                      </a:cubicBezTo>
                      <a:cubicBezTo>
                        <a:pt x="7776" y="22258"/>
                        <a:pt x="7552" y="22413"/>
                        <a:pt x="7365" y="22413"/>
                      </a:cubicBezTo>
                      <a:cubicBezTo>
                        <a:pt x="6897" y="22413"/>
                        <a:pt x="6665" y="21436"/>
                        <a:pt x="6549" y="21158"/>
                      </a:cubicBezTo>
                      <a:cubicBezTo>
                        <a:pt x="4207" y="14263"/>
                        <a:pt x="2744" y="7174"/>
                        <a:pt x="695" y="248"/>
                      </a:cubicBezTo>
                      <a:cubicBezTo>
                        <a:pt x="642" y="75"/>
                        <a:pt x="508" y="0"/>
                        <a:pt x="3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19"/>
                <p:cNvSpPr/>
                <p:nvPr/>
              </p:nvSpPr>
              <p:spPr>
                <a:xfrm>
                  <a:off x="3638719" y="1645819"/>
                  <a:ext cx="512465" cy="1669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2" h="77463" extrusionOk="0">
                      <a:moveTo>
                        <a:pt x="22861" y="1"/>
                      </a:moveTo>
                      <a:cubicBezTo>
                        <a:pt x="22650" y="1"/>
                        <a:pt x="22439" y="131"/>
                        <a:pt x="22406" y="391"/>
                      </a:cubicBezTo>
                      <a:lnTo>
                        <a:pt x="22374" y="391"/>
                      </a:lnTo>
                      <a:cubicBezTo>
                        <a:pt x="22146" y="6765"/>
                        <a:pt x="22341" y="13171"/>
                        <a:pt x="22341" y="19545"/>
                      </a:cubicBezTo>
                      <a:cubicBezTo>
                        <a:pt x="22308" y="25919"/>
                        <a:pt x="22211" y="32228"/>
                        <a:pt x="22016" y="38569"/>
                      </a:cubicBezTo>
                      <a:cubicBezTo>
                        <a:pt x="21821" y="44910"/>
                        <a:pt x="21365" y="51252"/>
                        <a:pt x="20975" y="57593"/>
                      </a:cubicBezTo>
                      <a:cubicBezTo>
                        <a:pt x="20780" y="60455"/>
                        <a:pt x="20780" y="63349"/>
                        <a:pt x="20455" y="66243"/>
                      </a:cubicBezTo>
                      <a:cubicBezTo>
                        <a:pt x="20162" y="68910"/>
                        <a:pt x="19544" y="72227"/>
                        <a:pt x="17593" y="74243"/>
                      </a:cubicBezTo>
                      <a:cubicBezTo>
                        <a:pt x="16285" y="75622"/>
                        <a:pt x="14321" y="75859"/>
                        <a:pt x="12427" y="75859"/>
                      </a:cubicBezTo>
                      <a:cubicBezTo>
                        <a:pt x="11685" y="75859"/>
                        <a:pt x="10953" y="75822"/>
                        <a:pt x="10276" y="75804"/>
                      </a:cubicBezTo>
                      <a:cubicBezTo>
                        <a:pt x="9842" y="75790"/>
                        <a:pt x="9408" y="75784"/>
                        <a:pt x="8974" y="75784"/>
                      </a:cubicBezTo>
                      <a:cubicBezTo>
                        <a:pt x="6254" y="75784"/>
                        <a:pt x="3533" y="76021"/>
                        <a:pt x="813" y="76162"/>
                      </a:cubicBezTo>
                      <a:cubicBezTo>
                        <a:pt x="10" y="76194"/>
                        <a:pt x="0" y="77463"/>
                        <a:pt x="783" y="77463"/>
                      </a:cubicBezTo>
                      <a:cubicBezTo>
                        <a:pt x="793" y="77463"/>
                        <a:pt x="803" y="77463"/>
                        <a:pt x="813" y="77462"/>
                      </a:cubicBezTo>
                      <a:cubicBezTo>
                        <a:pt x="3274" y="77354"/>
                        <a:pt x="5757" y="77179"/>
                        <a:pt x="8244" y="77179"/>
                      </a:cubicBezTo>
                      <a:cubicBezTo>
                        <a:pt x="8748" y="77179"/>
                        <a:pt x="9252" y="77186"/>
                        <a:pt x="9756" y="77202"/>
                      </a:cubicBezTo>
                      <a:cubicBezTo>
                        <a:pt x="10657" y="77228"/>
                        <a:pt x="11585" y="77279"/>
                        <a:pt x="12509" y="77279"/>
                      </a:cubicBezTo>
                      <a:cubicBezTo>
                        <a:pt x="13918" y="77279"/>
                        <a:pt x="15321" y="77160"/>
                        <a:pt x="16618" y="76649"/>
                      </a:cubicBezTo>
                      <a:cubicBezTo>
                        <a:pt x="21495" y="74731"/>
                        <a:pt x="21983" y="67544"/>
                        <a:pt x="22211" y="63121"/>
                      </a:cubicBezTo>
                      <a:cubicBezTo>
                        <a:pt x="22926" y="49951"/>
                        <a:pt x="23447" y="36748"/>
                        <a:pt x="23544" y="23545"/>
                      </a:cubicBezTo>
                      <a:cubicBezTo>
                        <a:pt x="23609" y="15805"/>
                        <a:pt x="23772" y="8098"/>
                        <a:pt x="23317" y="391"/>
                      </a:cubicBezTo>
                      <a:cubicBezTo>
                        <a:pt x="23284" y="131"/>
                        <a:pt x="23073" y="1"/>
                        <a:pt x="228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19"/>
                <p:cNvSpPr/>
                <p:nvPr/>
              </p:nvSpPr>
              <p:spPr>
                <a:xfrm>
                  <a:off x="3354095" y="1375315"/>
                  <a:ext cx="731899" cy="32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1" h="1524" extrusionOk="0">
                      <a:moveTo>
                        <a:pt x="10980" y="1"/>
                      </a:moveTo>
                      <a:cubicBezTo>
                        <a:pt x="7455" y="1"/>
                        <a:pt x="3923" y="50"/>
                        <a:pt x="390" y="257"/>
                      </a:cubicBezTo>
                      <a:cubicBezTo>
                        <a:pt x="0" y="257"/>
                        <a:pt x="0" y="842"/>
                        <a:pt x="390" y="842"/>
                      </a:cubicBezTo>
                      <a:cubicBezTo>
                        <a:pt x="5886" y="1232"/>
                        <a:pt x="11382" y="1135"/>
                        <a:pt x="16845" y="1200"/>
                      </a:cubicBezTo>
                      <a:cubicBezTo>
                        <a:pt x="19382" y="1200"/>
                        <a:pt x="21951" y="1232"/>
                        <a:pt x="24520" y="1297"/>
                      </a:cubicBezTo>
                      <a:cubicBezTo>
                        <a:pt x="25886" y="1330"/>
                        <a:pt x="27284" y="1362"/>
                        <a:pt x="28650" y="1395"/>
                      </a:cubicBezTo>
                      <a:cubicBezTo>
                        <a:pt x="29739" y="1418"/>
                        <a:pt x="30861" y="1524"/>
                        <a:pt x="31958" y="1524"/>
                      </a:cubicBezTo>
                      <a:cubicBezTo>
                        <a:pt x="32400" y="1524"/>
                        <a:pt x="32838" y="1507"/>
                        <a:pt x="33268" y="1460"/>
                      </a:cubicBezTo>
                      <a:cubicBezTo>
                        <a:pt x="33755" y="1395"/>
                        <a:pt x="33951" y="647"/>
                        <a:pt x="33398" y="517"/>
                      </a:cubicBezTo>
                      <a:cubicBezTo>
                        <a:pt x="31713" y="205"/>
                        <a:pt x="29921" y="172"/>
                        <a:pt x="28143" y="172"/>
                      </a:cubicBezTo>
                      <a:cubicBezTo>
                        <a:pt x="27673" y="172"/>
                        <a:pt x="27204" y="174"/>
                        <a:pt x="26738" y="174"/>
                      </a:cubicBezTo>
                      <a:cubicBezTo>
                        <a:pt x="26211" y="174"/>
                        <a:pt x="25687" y="171"/>
                        <a:pt x="25170" y="159"/>
                      </a:cubicBezTo>
                      <a:cubicBezTo>
                        <a:pt x="22504" y="94"/>
                        <a:pt x="19772" y="61"/>
                        <a:pt x="17040" y="29"/>
                      </a:cubicBezTo>
                      <a:cubicBezTo>
                        <a:pt x="15024" y="17"/>
                        <a:pt x="13003" y="1"/>
                        <a:pt x="109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19"/>
                <p:cNvSpPr/>
                <p:nvPr/>
              </p:nvSpPr>
              <p:spPr>
                <a:xfrm>
                  <a:off x="4060750" y="1382213"/>
                  <a:ext cx="140921" cy="279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12955" extrusionOk="0">
                      <a:moveTo>
                        <a:pt x="619" y="1"/>
                      </a:moveTo>
                      <a:cubicBezTo>
                        <a:pt x="0" y="1"/>
                        <a:pt x="10" y="946"/>
                        <a:pt x="650" y="1010"/>
                      </a:cubicBezTo>
                      <a:cubicBezTo>
                        <a:pt x="2927" y="1237"/>
                        <a:pt x="4553" y="3254"/>
                        <a:pt x="4878" y="5400"/>
                      </a:cubicBezTo>
                      <a:cubicBezTo>
                        <a:pt x="5268" y="7774"/>
                        <a:pt x="4878" y="10213"/>
                        <a:pt x="4910" y="12619"/>
                      </a:cubicBezTo>
                      <a:cubicBezTo>
                        <a:pt x="4910" y="12824"/>
                        <a:pt x="5103" y="12955"/>
                        <a:pt x="5286" y="12955"/>
                      </a:cubicBezTo>
                      <a:cubicBezTo>
                        <a:pt x="5422" y="12955"/>
                        <a:pt x="5552" y="12883"/>
                        <a:pt x="5593" y="12717"/>
                      </a:cubicBezTo>
                      <a:cubicBezTo>
                        <a:pt x="6179" y="9953"/>
                        <a:pt x="6536" y="6278"/>
                        <a:pt x="5463" y="3579"/>
                      </a:cubicBezTo>
                      <a:cubicBezTo>
                        <a:pt x="4748" y="1725"/>
                        <a:pt x="2666" y="99"/>
                        <a:pt x="650" y="2"/>
                      </a:cubicBezTo>
                      <a:cubicBezTo>
                        <a:pt x="640" y="1"/>
                        <a:pt x="629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19"/>
                <p:cNvSpPr/>
                <p:nvPr/>
              </p:nvSpPr>
              <p:spPr>
                <a:xfrm>
                  <a:off x="4073684" y="1284881"/>
                  <a:ext cx="29124" cy="77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3580" extrusionOk="0">
                      <a:moveTo>
                        <a:pt x="959" y="0"/>
                      </a:moveTo>
                      <a:cubicBezTo>
                        <a:pt x="842" y="0"/>
                        <a:pt x="730" y="56"/>
                        <a:pt x="668" y="192"/>
                      </a:cubicBezTo>
                      <a:cubicBezTo>
                        <a:pt x="213" y="1102"/>
                        <a:pt x="148" y="2305"/>
                        <a:pt x="18" y="3313"/>
                      </a:cubicBezTo>
                      <a:cubicBezTo>
                        <a:pt x="0" y="3489"/>
                        <a:pt x="143" y="3579"/>
                        <a:pt x="295" y="3579"/>
                      </a:cubicBezTo>
                      <a:cubicBezTo>
                        <a:pt x="423" y="3579"/>
                        <a:pt x="558" y="3513"/>
                        <a:pt x="603" y="3378"/>
                      </a:cubicBezTo>
                      <a:cubicBezTo>
                        <a:pt x="928" y="2468"/>
                        <a:pt x="1351" y="1330"/>
                        <a:pt x="1351" y="354"/>
                      </a:cubicBezTo>
                      <a:cubicBezTo>
                        <a:pt x="1351" y="152"/>
                        <a:pt x="1150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9"/>
                <p:cNvSpPr/>
                <p:nvPr/>
              </p:nvSpPr>
              <p:spPr>
                <a:xfrm>
                  <a:off x="4113005" y="1302063"/>
                  <a:ext cx="50811" cy="7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" h="3404" extrusionOk="0">
                      <a:moveTo>
                        <a:pt x="1738" y="0"/>
                      </a:moveTo>
                      <a:cubicBezTo>
                        <a:pt x="1706" y="0"/>
                        <a:pt x="1673" y="4"/>
                        <a:pt x="1641" y="12"/>
                      </a:cubicBezTo>
                      <a:cubicBezTo>
                        <a:pt x="1120" y="110"/>
                        <a:pt x="990" y="825"/>
                        <a:pt x="795" y="1281"/>
                      </a:cubicBezTo>
                      <a:cubicBezTo>
                        <a:pt x="503" y="1833"/>
                        <a:pt x="275" y="2386"/>
                        <a:pt x="47" y="2972"/>
                      </a:cubicBezTo>
                      <a:cubicBezTo>
                        <a:pt x="1" y="3204"/>
                        <a:pt x="187" y="3403"/>
                        <a:pt x="380" y="3403"/>
                      </a:cubicBezTo>
                      <a:cubicBezTo>
                        <a:pt x="457" y="3403"/>
                        <a:pt x="535" y="3371"/>
                        <a:pt x="600" y="3297"/>
                      </a:cubicBezTo>
                      <a:cubicBezTo>
                        <a:pt x="1088" y="2842"/>
                        <a:pt x="1478" y="2289"/>
                        <a:pt x="1771" y="1671"/>
                      </a:cubicBezTo>
                      <a:cubicBezTo>
                        <a:pt x="1999" y="1183"/>
                        <a:pt x="2356" y="598"/>
                        <a:pt x="1999" y="110"/>
                      </a:cubicBezTo>
                      <a:cubicBezTo>
                        <a:pt x="1925" y="37"/>
                        <a:pt x="1834" y="0"/>
                        <a:pt x="1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19"/>
                <p:cNvSpPr/>
                <p:nvPr/>
              </p:nvSpPr>
              <p:spPr>
                <a:xfrm>
                  <a:off x="4148812" y="1343237"/>
                  <a:ext cx="72972" cy="6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3146" extrusionOk="0">
                      <a:moveTo>
                        <a:pt x="2998" y="0"/>
                      </a:moveTo>
                      <a:cubicBezTo>
                        <a:pt x="2959" y="0"/>
                        <a:pt x="2917" y="7"/>
                        <a:pt x="2874" y="21"/>
                      </a:cubicBezTo>
                      <a:cubicBezTo>
                        <a:pt x="2354" y="184"/>
                        <a:pt x="1963" y="736"/>
                        <a:pt x="1573" y="1127"/>
                      </a:cubicBezTo>
                      <a:cubicBezTo>
                        <a:pt x="1183" y="1517"/>
                        <a:pt x="695" y="2037"/>
                        <a:pt x="240" y="2460"/>
                      </a:cubicBezTo>
                      <a:cubicBezTo>
                        <a:pt x="0" y="2726"/>
                        <a:pt x="219" y="3145"/>
                        <a:pt x="502" y="3145"/>
                      </a:cubicBezTo>
                      <a:cubicBezTo>
                        <a:pt x="565" y="3145"/>
                        <a:pt x="630" y="3125"/>
                        <a:pt x="695" y="3078"/>
                      </a:cubicBezTo>
                      <a:cubicBezTo>
                        <a:pt x="1216" y="2720"/>
                        <a:pt x="1736" y="2330"/>
                        <a:pt x="2191" y="1875"/>
                      </a:cubicBezTo>
                      <a:cubicBezTo>
                        <a:pt x="2614" y="1484"/>
                        <a:pt x="3232" y="1029"/>
                        <a:pt x="3329" y="444"/>
                      </a:cubicBezTo>
                      <a:cubicBezTo>
                        <a:pt x="3385" y="222"/>
                        <a:pt x="3227" y="0"/>
                        <a:pt x="2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19"/>
                <p:cNvSpPr/>
                <p:nvPr/>
              </p:nvSpPr>
              <p:spPr>
                <a:xfrm>
                  <a:off x="3349180" y="1394825"/>
                  <a:ext cx="52600" cy="5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2687" extrusionOk="0">
                      <a:moveTo>
                        <a:pt x="1970" y="1"/>
                      </a:moveTo>
                      <a:cubicBezTo>
                        <a:pt x="1433" y="1"/>
                        <a:pt x="903" y="533"/>
                        <a:pt x="618" y="913"/>
                      </a:cubicBezTo>
                      <a:cubicBezTo>
                        <a:pt x="261" y="1368"/>
                        <a:pt x="33" y="1888"/>
                        <a:pt x="0" y="2473"/>
                      </a:cubicBezTo>
                      <a:cubicBezTo>
                        <a:pt x="0" y="2609"/>
                        <a:pt x="115" y="2687"/>
                        <a:pt x="229" y="2687"/>
                      </a:cubicBezTo>
                      <a:cubicBezTo>
                        <a:pt x="306" y="2687"/>
                        <a:pt x="384" y="2650"/>
                        <a:pt x="423" y="2571"/>
                      </a:cubicBezTo>
                      <a:cubicBezTo>
                        <a:pt x="618" y="2148"/>
                        <a:pt x="878" y="1725"/>
                        <a:pt x="1171" y="1400"/>
                      </a:cubicBezTo>
                      <a:cubicBezTo>
                        <a:pt x="1496" y="1075"/>
                        <a:pt x="1984" y="880"/>
                        <a:pt x="2244" y="587"/>
                      </a:cubicBezTo>
                      <a:cubicBezTo>
                        <a:pt x="2439" y="360"/>
                        <a:pt x="2309" y="34"/>
                        <a:pt x="2017" y="2"/>
                      </a:cubicBezTo>
                      <a:cubicBezTo>
                        <a:pt x="2001" y="1"/>
                        <a:pt x="1985" y="1"/>
                        <a:pt x="19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19"/>
                <p:cNvSpPr/>
                <p:nvPr/>
              </p:nvSpPr>
              <p:spPr>
                <a:xfrm>
                  <a:off x="3384922" y="1400279"/>
                  <a:ext cx="43050" cy="4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2314" extrusionOk="0">
                      <a:moveTo>
                        <a:pt x="1473" y="1"/>
                      </a:moveTo>
                      <a:cubicBezTo>
                        <a:pt x="1420" y="1"/>
                        <a:pt x="1363" y="13"/>
                        <a:pt x="1302" y="42"/>
                      </a:cubicBezTo>
                      <a:cubicBezTo>
                        <a:pt x="456" y="367"/>
                        <a:pt x="1" y="1310"/>
                        <a:pt x="326" y="2188"/>
                      </a:cubicBezTo>
                      <a:cubicBezTo>
                        <a:pt x="382" y="2272"/>
                        <a:pt x="473" y="2313"/>
                        <a:pt x="565" y="2313"/>
                      </a:cubicBezTo>
                      <a:cubicBezTo>
                        <a:pt x="687" y="2313"/>
                        <a:pt x="809" y="2239"/>
                        <a:pt x="846" y="2090"/>
                      </a:cubicBezTo>
                      <a:cubicBezTo>
                        <a:pt x="879" y="1830"/>
                        <a:pt x="944" y="1570"/>
                        <a:pt x="1074" y="1310"/>
                      </a:cubicBezTo>
                      <a:cubicBezTo>
                        <a:pt x="1204" y="1115"/>
                        <a:pt x="1399" y="952"/>
                        <a:pt x="1627" y="855"/>
                      </a:cubicBezTo>
                      <a:cubicBezTo>
                        <a:pt x="1997" y="627"/>
                        <a:pt x="1844" y="1"/>
                        <a:pt x="1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19"/>
                <p:cNvSpPr/>
                <p:nvPr/>
              </p:nvSpPr>
              <p:spPr>
                <a:xfrm>
                  <a:off x="2901539" y="1389953"/>
                  <a:ext cx="120981" cy="9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2" h="4563" extrusionOk="0">
                      <a:moveTo>
                        <a:pt x="5091" y="0"/>
                      </a:moveTo>
                      <a:cubicBezTo>
                        <a:pt x="2912" y="65"/>
                        <a:pt x="766" y="2179"/>
                        <a:pt x="83" y="4130"/>
                      </a:cubicBezTo>
                      <a:cubicBezTo>
                        <a:pt x="0" y="4399"/>
                        <a:pt x="194" y="4563"/>
                        <a:pt x="404" y="4563"/>
                      </a:cubicBezTo>
                      <a:cubicBezTo>
                        <a:pt x="524" y="4563"/>
                        <a:pt x="650" y="4509"/>
                        <a:pt x="733" y="4390"/>
                      </a:cubicBezTo>
                      <a:cubicBezTo>
                        <a:pt x="1254" y="3545"/>
                        <a:pt x="1969" y="2764"/>
                        <a:pt x="2750" y="2114"/>
                      </a:cubicBezTo>
                      <a:cubicBezTo>
                        <a:pt x="3530" y="1496"/>
                        <a:pt x="4441" y="1171"/>
                        <a:pt x="5286" y="683"/>
                      </a:cubicBezTo>
                      <a:cubicBezTo>
                        <a:pt x="5611" y="488"/>
                        <a:pt x="5481" y="0"/>
                        <a:pt x="5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19"/>
                <p:cNvSpPr/>
                <p:nvPr/>
              </p:nvSpPr>
              <p:spPr>
                <a:xfrm>
                  <a:off x="3684270" y="3343299"/>
                  <a:ext cx="31582" cy="252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1724" extrusionOk="0">
                      <a:moveTo>
                        <a:pt x="903" y="1"/>
                      </a:moveTo>
                      <a:cubicBezTo>
                        <a:pt x="781" y="1"/>
                        <a:pt x="652" y="66"/>
                        <a:pt x="619" y="184"/>
                      </a:cubicBezTo>
                      <a:cubicBezTo>
                        <a:pt x="163" y="1907"/>
                        <a:pt x="359" y="3891"/>
                        <a:pt x="293" y="5647"/>
                      </a:cubicBezTo>
                      <a:cubicBezTo>
                        <a:pt x="261" y="7566"/>
                        <a:pt x="1" y="9614"/>
                        <a:pt x="228" y="11533"/>
                      </a:cubicBezTo>
                      <a:cubicBezTo>
                        <a:pt x="228" y="11644"/>
                        <a:pt x="334" y="11723"/>
                        <a:pt x="430" y="11723"/>
                      </a:cubicBezTo>
                      <a:cubicBezTo>
                        <a:pt x="504" y="11723"/>
                        <a:pt x="572" y="11678"/>
                        <a:pt x="586" y="11566"/>
                      </a:cubicBezTo>
                      <a:cubicBezTo>
                        <a:pt x="976" y="9745"/>
                        <a:pt x="879" y="7761"/>
                        <a:pt x="1009" y="5875"/>
                      </a:cubicBezTo>
                      <a:cubicBezTo>
                        <a:pt x="1106" y="4021"/>
                        <a:pt x="1464" y="2005"/>
                        <a:pt x="1139" y="184"/>
                      </a:cubicBezTo>
                      <a:cubicBezTo>
                        <a:pt x="1123" y="58"/>
                        <a:pt x="1016" y="1"/>
                        <a:pt x="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19"/>
                <p:cNvSpPr/>
                <p:nvPr/>
              </p:nvSpPr>
              <p:spPr>
                <a:xfrm>
                  <a:off x="3727040" y="3344442"/>
                  <a:ext cx="27356" cy="11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5141" extrusionOk="0">
                      <a:moveTo>
                        <a:pt x="602" y="1"/>
                      </a:moveTo>
                      <a:cubicBezTo>
                        <a:pt x="431" y="1"/>
                        <a:pt x="261" y="98"/>
                        <a:pt x="196" y="293"/>
                      </a:cubicBezTo>
                      <a:cubicBezTo>
                        <a:pt x="0" y="1041"/>
                        <a:pt x="163" y="1854"/>
                        <a:pt x="163" y="2635"/>
                      </a:cubicBezTo>
                      <a:cubicBezTo>
                        <a:pt x="131" y="3415"/>
                        <a:pt x="163" y="4196"/>
                        <a:pt x="293" y="4944"/>
                      </a:cubicBezTo>
                      <a:cubicBezTo>
                        <a:pt x="312" y="5059"/>
                        <a:pt x="445" y="5140"/>
                        <a:pt x="564" y="5140"/>
                      </a:cubicBezTo>
                      <a:cubicBezTo>
                        <a:pt x="647" y="5140"/>
                        <a:pt x="722" y="5102"/>
                        <a:pt x="748" y="5009"/>
                      </a:cubicBezTo>
                      <a:cubicBezTo>
                        <a:pt x="976" y="4293"/>
                        <a:pt x="1106" y="3578"/>
                        <a:pt x="1106" y="2830"/>
                      </a:cubicBezTo>
                      <a:cubicBezTo>
                        <a:pt x="1171" y="2017"/>
                        <a:pt x="1269" y="1074"/>
                        <a:pt x="1009" y="293"/>
                      </a:cubicBezTo>
                      <a:cubicBezTo>
                        <a:pt x="944" y="98"/>
                        <a:pt x="773" y="1"/>
                        <a:pt x="6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2" name="Google Shape;272;p19"/>
              <p:cNvSpPr txBox="1"/>
              <p:nvPr/>
            </p:nvSpPr>
            <p:spPr>
              <a:xfrm>
                <a:off x="1440550" y="1322225"/>
                <a:ext cx="226500" cy="63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2018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73" name="Google Shape;273;p19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1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74" name="Google Shape;274;p19"/>
              <p:cNvSpPr txBox="1"/>
              <p:nvPr/>
            </p:nvSpPr>
            <p:spPr>
              <a:xfrm>
                <a:off x="1822075" y="1688375"/>
                <a:ext cx="23400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Sparse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5" name="Google Shape;275;p19"/>
          <p:cNvGrpSpPr/>
          <p:nvPr/>
        </p:nvGrpSpPr>
        <p:grpSpPr>
          <a:xfrm flipH="1">
            <a:off x="4503130" y="3161282"/>
            <a:ext cx="3611115" cy="1433578"/>
            <a:chOff x="1310739" y="3332533"/>
            <a:chExt cx="3343625" cy="1433578"/>
          </a:xfrm>
        </p:grpSpPr>
        <p:grpSp>
          <p:nvGrpSpPr>
            <p:cNvPr id="276" name="Google Shape;276;p19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277" name="Google Shape;277;p19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19"/>
            <p:cNvGrpSpPr/>
            <p:nvPr/>
          </p:nvGrpSpPr>
          <p:grpSpPr>
            <a:xfrm>
              <a:off x="4489643" y="3913273"/>
              <a:ext cx="164721" cy="144910"/>
              <a:chOff x="2001901" y="4098523"/>
              <a:chExt cx="164721" cy="144910"/>
            </a:xfrm>
          </p:grpSpPr>
          <p:sp>
            <p:nvSpPr>
              <p:cNvPr id="294" name="Google Shape;294;p19"/>
              <p:cNvSpPr/>
              <p:nvPr/>
            </p:nvSpPr>
            <p:spPr>
              <a:xfrm>
                <a:off x="2019298" y="4123056"/>
                <a:ext cx="147324" cy="110008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5103" extrusionOk="0">
                    <a:moveTo>
                      <a:pt x="3743" y="0"/>
                    </a:moveTo>
                    <a:cubicBezTo>
                      <a:pt x="3649" y="0"/>
                      <a:pt x="3551" y="4"/>
                      <a:pt x="3448" y="12"/>
                    </a:cubicBezTo>
                    <a:cubicBezTo>
                      <a:pt x="1269" y="174"/>
                      <a:pt x="1" y="532"/>
                      <a:pt x="521" y="2678"/>
                    </a:cubicBezTo>
                    <a:cubicBezTo>
                      <a:pt x="908" y="4250"/>
                      <a:pt x="1906" y="5102"/>
                      <a:pt x="2940" y="5102"/>
                    </a:cubicBezTo>
                    <a:cubicBezTo>
                      <a:pt x="3297" y="5102"/>
                      <a:pt x="3658" y="5001"/>
                      <a:pt x="4001" y="4792"/>
                    </a:cubicBezTo>
                    <a:cubicBezTo>
                      <a:pt x="5294" y="4035"/>
                      <a:pt x="6833" y="0"/>
                      <a:pt x="3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2001901" y="4098523"/>
                <a:ext cx="161832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722" extrusionOk="0">
                    <a:moveTo>
                      <a:pt x="3847" y="1196"/>
                    </a:moveTo>
                    <a:cubicBezTo>
                      <a:pt x="4425" y="1206"/>
                      <a:pt x="4997" y="1239"/>
                      <a:pt x="5490" y="1638"/>
                    </a:cubicBezTo>
                    <a:cubicBezTo>
                      <a:pt x="6629" y="2516"/>
                      <a:pt x="5946" y="4402"/>
                      <a:pt x="5003" y="5182"/>
                    </a:cubicBezTo>
                    <a:cubicBezTo>
                      <a:pt x="4676" y="5442"/>
                      <a:pt x="4291" y="5555"/>
                      <a:pt x="3894" y="5555"/>
                    </a:cubicBezTo>
                    <a:cubicBezTo>
                      <a:pt x="2751" y="5555"/>
                      <a:pt x="1513" y="4618"/>
                      <a:pt x="1295" y="3556"/>
                    </a:cubicBezTo>
                    <a:cubicBezTo>
                      <a:pt x="990" y="1944"/>
                      <a:pt x="2538" y="1401"/>
                      <a:pt x="3847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0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173" y="6548"/>
                      <a:pt x="7507" y="4077"/>
                      <a:pt x="7149" y="2288"/>
                    </a:cubicBezTo>
                    <a:cubicBezTo>
                      <a:pt x="6843" y="884"/>
                      <a:pt x="5253" y="1"/>
                      <a:pt x="3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19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297" name="Google Shape;297;p19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298" name="Google Shape;298;p19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99" name="Google Shape;299;p19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IMPLEMENTATION - Input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20"/>
          <p:cNvPicPr preferRelativeResize="0"/>
          <p:nvPr/>
        </p:nvPicPr>
        <p:blipFill rotWithShape="1">
          <a:blip r:embed="rId3">
            <a:alphaModFix/>
          </a:blip>
          <a:srcRect l="10763" t="3809" r="3678"/>
          <a:stretch/>
        </p:blipFill>
        <p:spPr>
          <a:xfrm>
            <a:off x="974075" y="1589400"/>
            <a:ext cx="3544875" cy="204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0"/>
          <p:cNvGrpSpPr/>
          <p:nvPr/>
        </p:nvGrpSpPr>
        <p:grpSpPr>
          <a:xfrm>
            <a:off x="-11" y="3629633"/>
            <a:ext cx="3343625" cy="1433578"/>
            <a:chOff x="1310739" y="1217333"/>
            <a:chExt cx="3343625" cy="1433578"/>
          </a:xfrm>
        </p:grpSpPr>
        <p:sp>
          <p:nvSpPr>
            <p:cNvPr id="307" name="Google Shape;307;p20"/>
            <p:cNvSpPr/>
            <p:nvPr/>
          </p:nvSpPr>
          <p:spPr>
            <a:xfrm>
              <a:off x="4507040" y="1812398"/>
              <a:ext cx="147324" cy="110008"/>
            </a:xfrm>
            <a:custGeom>
              <a:avLst/>
              <a:gdLst/>
              <a:ahLst/>
              <a:cxnLst/>
              <a:rect l="l" t="t" r="r" b="b"/>
              <a:pathLst>
                <a:path w="6834" h="5103" extrusionOk="0">
                  <a:moveTo>
                    <a:pt x="3743" y="0"/>
                  </a:moveTo>
                  <a:cubicBezTo>
                    <a:pt x="3649" y="0"/>
                    <a:pt x="3551" y="4"/>
                    <a:pt x="3448" y="12"/>
                  </a:cubicBezTo>
                  <a:cubicBezTo>
                    <a:pt x="1269" y="174"/>
                    <a:pt x="1" y="532"/>
                    <a:pt x="521" y="2678"/>
                  </a:cubicBezTo>
                  <a:cubicBezTo>
                    <a:pt x="908" y="4250"/>
                    <a:pt x="1906" y="5102"/>
                    <a:pt x="2940" y="5102"/>
                  </a:cubicBezTo>
                  <a:cubicBezTo>
                    <a:pt x="3297" y="5102"/>
                    <a:pt x="3658" y="5001"/>
                    <a:pt x="4001" y="4792"/>
                  </a:cubicBezTo>
                  <a:cubicBezTo>
                    <a:pt x="5294" y="4035"/>
                    <a:pt x="6833" y="0"/>
                    <a:pt x="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20"/>
            <p:cNvGrpSpPr/>
            <p:nvPr/>
          </p:nvGrpSpPr>
          <p:grpSpPr>
            <a:xfrm>
              <a:off x="1310739" y="1217333"/>
              <a:ext cx="2851336" cy="1433578"/>
              <a:chOff x="1310739" y="1217333"/>
              <a:chExt cx="2851336" cy="1433578"/>
            </a:xfrm>
          </p:grpSpPr>
          <p:grpSp>
            <p:nvGrpSpPr>
              <p:cNvPr id="309" name="Google Shape;309;p20"/>
              <p:cNvGrpSpPr/>
              <p:nvPr/>
            </p:nvGrpSpPr>
            <p:grpSpPr>
              <a:xfrm rot="-5400000">
                <a:off x="1917886" y="610186"/>
                <a:ext cx="1433578" cy="2647872"/>
                <a:chOff x="2867564" y="1284881"/>
                <a:chExt cx="1354221" cy="2501532"/>
              </a:xfrm>
            </p:grpSpPr>
            <p:sp>
              <p:nvSpPr>
                <p:cNvPr id="310" name="Google Shape;310;p20"/>
                <p:cNvSpPr/>
                <p:nvPr/>
              </p:nvSpPr>
              <p:spPr>
                <a:xfrm>
                  <a:off x="2873880" y="1453612"/>
                  <a:ext cx="1256975" cy="230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08" h="106918" extrusionOk="0">
                      <a:moveTo>
                        <a:pt x="43499" y="1"/>
                      </a:moveTo>
                      <a:cubicBezTo>
                        <a:pt x="35992" y="1"/>
                        <a:pt x="26569" y="592"/>
                        <a:pt x="26569" y="592"/>
                      </a:cubicBezTo>
                      <a:lnTo>
                        <a:pt x="7870" y="39"/>
                      </a:lnTo>
                      <a:cubicBezTo>
                        <a:pt x="7870" y="39"/>
                        <a:pt x="2699" y="592"/>
                        <a:pt x="2179" y="4657"/>
                      </a:cubicBezTo>
                      <a:cubicBezTo>
                        <a:pt x="1626" y="8722"/>
                        <a:pt x="553" y="50477"/>
                        <a:pt x="553" y="50477"/>
                      </a:cubicBezTo>
                      <a:cubicBezTo>
                        <a:pt x="553" y="50477"/>
                        <a:pt x="0" y="69989"/>
                        <a:pt x="260" y="74346"/>
                      </a:cubicBezTo>
                      <a:cubicBezTo>
                        <a:pt x="553" y="78704"/>
                        <a:pt x="2179" y="83289"/>
                        <a:pt x="6244" y="84655"/>
                      </a:cubicBezTo>
                      <a:cubicBezTo>
                        <a:pt x="8100" y="85278"/>
                        <a:pt x="12558" y="85448"/>
                        <a:pt x="16856" y="85448"/>
                      </a:cubicBezTo>
                      <a:cubicBezTo>
                        <a:pt x="21972" y="85448"/>
                        <a:pt x="26861" y="85208"/>
                        <a:pt x="26861" y="85208"/>
                      </a:cubicBezTo>
                      <a:cubicBezTo>
                        <a:pt x="26861" y="85208"/>
                        <a:pt x="29853" y="97955"/>
                        <a:pt x="31739" y="102280"/>
                      </a:cubicBezTo>
                      <a:cubicBezTo>
                        <a:pt x="32908" y="104961"/>
                        <a:pt x="33565" y="106918"/>
                        <a:pt x="34221" y="106918"/>
                      </a:cubicBezTo>
                      <a:cubicBezTo>
                        <a:pt x="34623" y="106918"/>
                        <a:pt x="35025" y="106182"/>
                        <a:pt x="35544" y="104427"/>
                      </a:cubicBezTo>
                      <a:cubicBezTo>
                        <a:pt x="36877" y="99809"/>
                        <a:pt x="36617" y="85728"/>
                        <a:pt x="36617" y="85728"/>
                      </a:cubicBezTo>
                      <a:lnTo>
                        <a:pt x="50438" y="85468"/>
                      </a:lnTo>
                      <a:cubicBezTo>
                        <a:pt x="50438" y="85468"/>
                        <a:pt x="56129" y="84915"/>
                        <a:pt x="56942" y="74639"/>
                      </a:cubicBezTo>
                      <a:cubicBezTo>
                        <a:pt x="57755" y="64330"/>
                        <a:pt x="58308" y="8982"/>
                        <a:pt x="58308" y="8982"/>
                      </a:cubicBezTo>
                      <a:cubicBezTo>
                        <a:pt x="58308" y="8982"/>
                        <a:pt x="56682" y="1112"/>
                        <a:pt x="50438" y="299"/>
                      </a:cubicBezTo>
                      <a:cubicBezTo>
                        <a:pt x="48760" y="81"/>
                        <a:pt x="46259" y="1"/>
                        <a:pt x="434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0"/>
                <p:cNvSpPr/>
                <p:nvPr/>
              </p:nvSpPr>
              <p:spPr>
                <a:xfrm>
                  <a:off x="3317641" y="1382494"/>
                  <a:ext cx="869306" cy="2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25" h="12444" extrusionOk="0">
                      <a:moveTo>
                        <a:pt x="0" y="2980"/>
                      </a:moveTo>
                      <a:cubicBezTo>
                        <a:pt x="0" y="3058"/>
                        <a:pt x="0" y="3093"/>
                        <a:pt x="4" y="3093"/>
                      </a:cubicBezTo>
                      <a:cubicBezTo>
                        <a:pt x="9" y="3093"/>
                        <a:pt x="19" y="3055"/>
                        <a:pt x="38" y="2986"/>
                      </a:cubicBezTo>
                      <a:lnTo>
                        <a:pt x="38" y="2986"/>
                      </a:lnTo>
                      <a:lnTo>
                        <a:pt x="0" y="2980"/>
                      </a:lnTo>
                      <a:close/>
                      <a:moveTo>
                        <a:pt x="13701" y="1"/>
                      </a:moveTo>
                      <a:cubicBezTo>
                        <a:pt x="9715" y="1"/>
                        <a:pt x="5164" y="61"/>
                        <a:pt x="3415" y="314"/>
                      </a:cubicBezTo>
                      <a:cubicBezTo>
                        <a:pt x="763" y="693"/>
                        <a:pt x="171" y="2522"/>
                        <a:pt x="38" y="2986"/>
                      </a:cubicBezTo>
                      <a:lnTo>
                        <a:pt x="38" y="2986"/>
                      </a:lnTo>
                      <a:lnTo>
                        <a:pt x="5984" y="3891"/>
                      </a:lnTo>
                      <a:cubicBezTo>
                        <a:pt x="6667" y="5517"/>
                        <a:pt x="6959" y="7273"/>
                        <a:pt x="6797" y="9062"/>
                      </a:cubicBezTo>
                      <a:cubicBezTo>
                        <a:pt x="6569" y="11956"/>
                        <a:pt x="9723" y="12444"/>
                        <a:pt x="9723" y="12444"/>
                      </a:cubicBezTo>
                      <a:lnTo>
                        <a:pt x="39837" y="11956"/>
                      </a:lnTo>
                      <a:cubicBezTo>
                        <a:pt x="39837" y="11956"/>
                        <a:pt x="40324" y="9517"/>
                        <a:pt x="39837" y="5647"/>
                      </a:cubicBezTo>
                      <a:cubicBezTo>
                        <a:pt x="39349" y="1777"/>
                        <a:pt x="34991" y="541"/>
                        <a:pt x="34991" y="541"/>
                      </a:cubicBezTo>
                      <a:lnTo>
                        <a:pt x="20650" y="54"/>
                      </a:lnTo>
                      <a:cubicBezTo>
                        <a:pt x="20650" y="54"/>
                        <a:pt x="17421" y="1"/>
                        <a:pt x="13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0"/>
                <p:cNvSpPr/>
                <p:nvPr/>
              </p:nvSpPr>
              <p:spPr>
                <a:xfrm>
                  <a:off x="2867564" y="1440915"/>
                  <a:ext cx="595914" cy="186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3" h="86507" extrusionOk="0">
                      <a:moveTo>
                        <a:pt x="9111" y="1"/>
                      </a:moveTo>
                      <a:cubicBezTo>
                        <a:pt x="6711" y="1"/>
                        <a:pt x="4251" y="351"/>
                        <a:pt x="3057" y="2319"/>
                      </a:cubicBezTo>
                      <a:cubicBezTo>
                        <a:pt x="2082" y="3848"/>
                        <a:pt x="1919" y="5864"/>
                        <a:pt x="1789" y="7620"/>
                      </a:cubicBezTo>
                      <a:cubicBezTo>
                        <a:pt x="1594" y="9799"/>
                        <a:pt x="1561" y="11977"/>
                        <a:pt x="1464" y="14124"/>
                      </a:cubicBezTo>
                      <a:cubicBezTo>
                        <a:pt x="1301" y="18807"/>
                        <a:pt x="1106" y="23457"/>
                        <a:pt x="911" y="28140"/>
                      </a:cubicBezTo>
                      <a:cubicBezTo>
                        <a:pt x="553" y="37538"/>
                        <a:pt x="163" y="46936"/>
                        <a:pt x="98" y="56367"/>
                      </a:cubicBezTo>
                      <a:cubicBezTo>
                        <a:pt x="33" y="60887"/>
                        <a:pt x="0" y="65407"/>
                        <a:pt x="98" y="69927"/>
                      </a:cubicBezTo>
                      <a:cubicBezTo>
                        <a:pt x="196" y="73927"/>
                        <a:pt x="326" y="78317"/>
                        <a:pt x="1822" y="82089"/>
                      </a:cubicBezTo>
                      <a:cubicBezTo>
                        <a:pt x="2439" y="83553"/>
                        <a:pt x="3350" y="84984"/>
                        <a:pt x="4781" y="85764"/>
                      </a:cubicBezTo>
                      <a:cubicBezTo>
                        <a:pt x="5918" y="86381"/>
                        <a:pt x="7272" y="86506"/>
                        <a:pt x="8626" y="86506"/>
                      </a:cubicBezTo>
                      <a:cubicBezTo>
                        <a:pt x="9557" y="86506"/>
                        <a:pt x="10489" y="86447"/>
                        <a:pt x="11350" y="86447"/>
                      </a:cubicBezTo>
                      <a:cubicBezTo>
                        <a:pt x="13571" y="86447"/>
                        <a:pt x="15827" y="86488"/>
                        <a:pt x="18086" y="86488"/>
                      </a:cubicBezTo>
                      <a:cubicBezTo>
                        <a:pt x="21152" y="86488"/>
                        <a:pt x="24224" y="86413"/>
                        <a:pt x="27219" y="86057"/>
                      </a:cubicBezTo>
                      <a:cubicBezTo>
                        <a:pt x="27642" y="85992"/>
                        <a:pt x="27642" y="85406"/>
                        <a:pt x="27219" y="85341"/>
                      </a:cubicBezTo>
                      <a:cubicBezTo>
                        <a:pt x="25727" y="85227"/>
                        <a:pt x="24226" y="85189"/>
                        <a:pt x="22723" y="85189"/>
                      </a:cubicBezTo>
                      <a:cubicBezTo>
                        <a:pt x="19936" y="85189"/>
                        <a:pt x="17141" y="85320"/>
                        <a:pt x="14374" y="85341"/>
                      </a:cubicBezTo>
                      <a:cubicBezTo>
                        <a:pt x="12943" y="85341"/>
                        <a:pt x="11512" y="85370"/>
                        <a:pt x="10082" y="85370"/>
                      </a:cubicBezTo>
                      <a:cubicBezTo>
                        <a:pt x="9366" y="85370"/>
                        <a:pt x="8651" y="85363"/>
                        <a:pt x="7935" y="85341"/>
                      </a:cubicBezTo>
                      <a:cubicBezTo>
                        <a:pt x="5789" y="85276"/>
                        <a:pt x="4358" y="84496"/>
                        <a:pt x="3350" y="82642"/>
                      </a:cubicBezTo>
                      <a:cubicBezTo>
                        <a:pt x="1529" y="79293"/>
                        <a:pt x="1399" y="74870"/>
                        <a:pt x="1269" y="71130"/>
                      </a:cubicBezTo>
                      <a:cubicBezTo>
                        <a:pt x="1106" y="66968"/>
                        <a:pt x="1171" y="62805"/>
                        <a:pt x="1171" y="58643"/>
                      </a:cubicBezTo>
                      <a:cubicBezTo>
                        <a:pt x="1236" y="50058"/>
                        <a:pt x="1496" y="41505"/>
                        <a:pt x="1854" y="32953"/>
                      </a:cubicBezTo>
                      <a:lnTo>
                        <a:pt x="2374" y="19912"/>
                      </a:lnTo>
                      <a:cubicBezTo>
                        <a:pt x="2537" y="15750"/>
                        <a:pt x="2537" y="11555"/>
                        <a:pt x="2927" y="7425"/>
                      </a:cubicBezTo>
                      <a:cubicBezTo>
                        <a:pt x="3155" y="5213"/>
                        <a:pt x="3382" y="2352"/>
                        <a:pt x="5854" y="1571"/>
                      </a:cubicBezTo>
                      <a:cubicBezTo>
                        <a:pt x="6820" y="1270"/>
                        <a:pt x="7887" y="1193"/>
                        <a:pt x="8964" y="1193"/>
                      </a:cubicBezTo>
                      <a:cubicBezTo>
                        <a:pt x="10097" y="1193"/>
                        <a:pt x="11242" y="1279"/>
                        <a:pt x="12293" y="1279"/>
                      </a:cubicBezTo>
                      <a:cubicBezTo>
                        <a:pt x="17171" y="1246"/>
                        <a:pt x="22016" y="1246"/>
                        <a:pt x="26894" y="1213"/>
                      </a:cubicBezTo>
                      <a:cubicBezTo>
                        <a:pt x="27545" y="1148"/>
                        <a:pt x="27545" y="173"/>
                        <a:pt x="26894" y="108"/>
                      </a:cubicBezTo>
                      <a:lnTo>
                        <a:pt x="12813" y="108"/>
                      </a:lnTo>
                      <a:cubicBezTo>
                        <a:pt x="11748" y="108"/>
                        <a:pt x="10439" y="1"/>
                        <a:pt x="91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0"/>
                <p:cNvSpPr/>
                <p:nvPr/>
              </p:nvSpPr>
              <p:spPr>
                <a:xfrm>
                  <a:off x="3286879" y="1379713"/>
                  <a:ext cx="895154" cy="28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4" h="12996" extrusionOk="0">
                      <a:moveTo>
                        <a:pt x="4324" y="1"/>
                      </a:moveTo>
                      <a:cubicBezTo>
                        <a:pt x="3976" y="1"/>
                        <a:pt x="3625" y="49"/>
                        <a:pt x="3281" y="150"/>
                      </a:cubicBezTo>
                      <a:cubicBezTo>
                        <a:pt x="1687" y="670"/>
                        <a:pt x="842" y="2134"/>
                        <a:pt x="159" y="3565"/>
                      </a:cubicBezTo>
                      <a:cubicBezTo>
                        <a:pt x="0" y="3859"/>
                        <a:pt x="252" y="4123"/>
                        <a:pt x="519" y="4123"/>
                      </a:cubicBezTo>
                      <a:cubicBezTo>
                        <a:pt x="635" y="4123"/>
                        <a:pt x="753" y="4073"/>
                        <a:pt x="842" y="3955"/>
                      </a:cubicBezTo>
                      <a:lnTo>
                        <a:pt x="842" y="3922"/>
                      </a:lnTo>
                      <a:cubicBezTo>
                        <a:pt x="1784" y="2621"/>
                        <a:pt x="3066" y="1181"/>
                        <a:pt x="4476" y="1181"/>
                      </a:cubicBezTo>
                      <a:cubicBezTo>
                        <a:pt x="5110" y="1181"/>
                        <a:pt x="5769" y="1472"/>
                        <a:pt x="6435" y="2199"/>
                      </a:cubicBezTo>
                      <a:cubicBezTo>
                        <a:pt x="8126" y="4052"/>
                        <a:pt x="7703" y="6784"/>
                        <a:pt x="7573" y="9093"/>
                      </a:cubicBezTo>
                      <a:cubicBezTo>
                        <a:pt x="7476" y="10719"/>
                        <a:pt x="7573" y="12312"/>
                        <a:pt x="9427" y="12703"/>
                      </a:cubicBezTo>
                      <a:cubicBezTo>
                        <a:pt x="10163" y="12880"/>
                        <a:pt x="10963" y="12931"/>
                        <a:pt x="11774" y="12931"/>
                      </a:cubicBezTo>
                      <a:cubicBezTo>
                        <a:pt x="12899" y="12931"/>
                        <a:pt x="14047" y="12833"/>
                        <a:pt x="15085" y="12833"/>
                      </a:cubicBezTo>
                      <a:cubicBezTo>
                        <a:pt x="23670" y="12898"/>
                        <a:pt x="32256" y="12963"/>
                        <a:pt x="40841" y="12995"/>
                      </a:cubicBezTo>
                      <a:cubicBezTo>
                        <a:pt x="41524" y="12930"/>
                        <a:pt x="41524" y="11890"/>
                        <a:pt x="40841" y="11825"/>
                      </a:cubicBezTo>
                      <a:cubicBezTo>
                        <a:pt x="33719" y="11825"/>
                        <a:pt x="26565" y="11760"/>
                        <a:pt x="19443" y="11760"/>
                      </a:cubicBezTo>
                      <a:lnTo>
                        <a:pt x="10630" y="11760"/>
                      </a:lnTo>
                      <a:cubicBezTo>
                        <a:pt x="9785" y="11760"/>
                        <a:pt x="9492" y="11760"/>
                        <a:pt x="9004" y="11012"/>
                      </a:cubicBezTo>
                      <a:cubicBezTo>
                        <a:pt x="8386" y="10101"/>
                        <a:pt x="8646" y="9028"/>
                        <a:pt x="8744" y="7955"/>
                      </a:cubicBezTo>
                      <a:cubicBezTo>
                        <a:pt x="8842" y="6947"/>
                        <a:pt x="8842" y="5939"/>
                        <a:pt x="8776" y="4930"/>
                      </a:cubicBezTo>
                      <a:cubicBezTo>
                        <a:pt x="8679" y="3500"/>
                        <a:pt x="8029" y="2166"/>
                        <a:pt x="7020" y="1126"/>
                      </a:cubicBezTo>
                      <a:cubicBezTo>
                        <a:pt x="6297" y="402"/>
                        <a:pt x="5323" y="1"/>
                        <a:pt x="4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0"/>
                <p:cNvSpPr/>
                <p:nvPr/>
              </p:nvSpPr>
              <p:spPr>
                <a:xfrm>
                  <a:off x="3447073" y="3278131"/>
                  <a:ext cx="222150" cy="50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5" h="23578" extrusionOk="0">
                      <a:moveTo>
                        <a:pt x="377" y="0"/>
                      </a:moveTo>
                      <a:cubicBezTo>
                        <a:pt x="186" y="0"/>
                        <a:pt x="0" y="159"/>
                        <a:pt x="77" y="410"/>
                      </a:cubicBezTo>
                      <a:cubicBezTo>
                        <a:pt x="695" y="4800"/>
                        <a:pt x="1931" y="9125"/>
                        <a:pt x="3134" y="13385"/>
                      </a:cubicBezTo>
                      <a:cubicBezTo>
                        <a:pt x="3784" y="15597"/>
                        <a:pt x="4435" y="17808"/>
                        <a:pt x="5118" y="20019"/>
                      </a:cubicBezTo>
                      <a:cubicBezTo>
                        <a:pt x="5443" y="21093"/>
                        <a:pt x="5703" y="23206"/>
                        <a:pt x="7069" y="23531"/>
                      </a:cubicBezTo>
                      <a:cubicBezTo>
                        <a:pt x="7197" y="23563"/>
                        <a:pt x="7320" y="23577"/>
                        <a:pt x="7439" y="23577"/>
                      </a:cubicBezTo>
                      <a:cubicBezTo>
                        <a:pt x="8437" y="23577"/>
                        <a:pt x="9102" y="22543"/>
                        <a:pt x="9248" y="21613"/>
                      </a:cubicBezTo>
                      <a:cubicBezTo>
                        <a:pt x="9573" y="19467"/>
                        <a:pt x="9508" y="17158"/>
                        <a:pt x="9605" y="14979"/>
                      </a:cubicBezTo>
                      <a:cubicBezTo>
                        <a:pt x="9833" y="10329"/>
                        <a:pt x="10061" y="5678"/>
                        <a:pt x="10288" y="1028"/>
                      </a:cubicBezTo>
                      <a:cubicBezTo>
                        <a:pt x="10305" y="638"/>
                        <a:pt x="10004" y="443"/>
                        <a:pt x="9695" y="443"/>
                      </a:cubicBezTo>
                      <a:cubicBezTo>
                        <a:pt x="9386" y="443"/>
                        <a:pt x="9069" y="638"/>
                        <a:pt x="9053" y="1028"/>
                      </a:cubicBezTo>
                      <a:cubicBezTo>
                        <a:pt x="8890" y="4768"/>
                        <a:pt x="8727" y="8475"/>
                        <a:pt x="8565" y="12215"/>
                      </a:cubicBezTo>
                      <a:cubicBezTo>
                        <a:pt x="8467" y="14068"/>
                        <a:pt x="8402" y="15922"/>
                        <a:pt x="8305" y="17776"/>
                      </a:cubicBezTo>
                      <a:cubicBezTo>
                        <a:pt x="8272" y="18719"/>
                        <a:pt x="8240" y="19662"/>
                        <a:pt x="8207" y="20572"/>
                      </a:cubicBezTo>
                      <a:cubicBezTo>
                        <a:pt x="8207" y="20897"/>
                        <a:pt x="8240" y="21580"/>
                        <a:pt x="8045" y="21840"/>
                      </a:cubicBezTo>
                      <a:cubicBezTo>
                        <a:pt x="7776" y="22258"/>
                        <a:pt x="7552" y="22413"/>
                        <a:pt x="7365" y="22413"/>
                      </a:cubicBezTo>
                      <a:cubicBezTo>
                        <a:pt x="6897" y="22413"/>
                        <a:pt x="6665" y="21436"/>
                        <a:pt x="6549" y="21158"/>
                      </a:cubicBezTo>
                      <a:cubicBezTo>
                        <a:pt x="4207" y="14263"/>
                        <a:pt x="2744" y="7174"/>
                        <a:pt x="695" y="248"/>
                      </a:cubicBezTo>
                      <a:cubicBezTo>
                        <a:pt x="642" y="75"/>
                        <a:pt x="508" y="0"/>
                        <a:pt x="3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0"/>
                <p:cNvSpPr/>
                <p:nvPr/>
              </p:nvSpPr>
              <p:spPr>
                <a:xfrm>
                  <a:off x="3638719" y="1645819"/>
                  <a:ext cx="512465" cy="1669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2" h="77463" extrusionOk="0">
                      <a:moveTo>
                        <a:pt x="22861" y="1"/>
                      </a:moveTo>
                      <a:cubicBezTo>
                        <a:pt x="22650" y="1"/>
                        <a:pt x="22439" y="131"/>
                        <a:pt x="22406" y="391"/>
                      </a:cubicBezTo>
                      <a:lnTo>
                        <a:pt x="22374" y="391"/>
                      </a:lnTo>
                      <a:cubicBezTo>
                        <a:pt x="22146" y="6765"/>
                        <a:pt x="22341" y="13171"/>
                        <a:pt x="22341" y="19545"/>
                      </a:cubicBezTo>
                      <a:cubicBezTo>
                        <a:pt x="22308" y="25919"/>
                        <a:pt x="22211" y="32228"/>
                        <a:pt x="22016" y="38569"/>
                      </a:cubicBezTo>
                      <a:cubicBezTo>
                        <a:pt x="21821" y="44910"/>
                        <a:pt x="21365" y="51252"/>
                        <a:pt x="20975" y="57593"/>
                      </a:cubicBezTo>
                      <a:cubicBezTo>
                        <a:pt x="20780" y="60455"/>
                        <a:pt x="20780" y="63349"/>
                        <a:pt x="20455" y="66243"/>
                      </a:cubicBezTo>
                      <a:cubicBezTo>
                        <a:pt x="20162" y="68910"/>
                        <a:pt x="19544" y="72227"/>
                        <a:pt x="17593" y="74243"/>
                      </a:cubicBezTo>
                      <a:cubicBezTo>
                        <a:pt x="16285" y="75622"/>
                        <a:pt x="14321" y="75859"/>
                        <a:pt x="12427" y="75859"/>
                      </a:cubicBezTo>
                      <a:cubicBezTo>
                        <a:pt x="11685" y="75859"/>
                        <a:pt x="10953" y="75822"/>
                        <a:pt x="10276" y="75804"/>
                      </a:cubicBezTo>
                      <a:cubicBezTo>
                        <a:pt x="9842" y="75790"/>
                        <a:pt x="9408" y="75784"/>
                        <a:pt x="8974" y="75784"/>
                      </a:cubicBezTo>
                      <a:cubicBezTo>
                        <a:pt x="6254" y="75784"/>
                        <a:pt x="3533" y="76021"/>
                        <a:pt x="813" y="76162"/>
                      </a:cubicBezTo>
                      <a:cubicBezTo>
                        <a:pt x="10" y="76194"/>
                        <a:pt x="0" y="77463"/>
                        <a:pt x="783" y="77463"/>
                      </a:cubicBezTo>
                      <a:cubicBezTo>
                        <a:pt x="793" y="77463"/>
                        <a:pt x="803" y="77463"/>
                        <a:pt x="813" y="77462"/>
                      </a:cubicBezTo>
                      <a:cubicBezTo>
                        <a:pt x="3274" y="77354"/>
                        <a:pt x="5757" y="77179"/>
                        <a:pt x="8244" y="77179"/>
                      </a:cubicBezTo>
                      <a:cubicBezTo>
                        <a:pt x="8748" y="77179"/>
                        <a:pt x="9252" y="77186"/>
                        <a:pt x="9756" y="77202"/>
                      </a:cubicBezTo>
                      <a:cubicBezTo>
                        <a:pt x="10657" y="77228"/>
                        <a:pt x="11585" y="77279"/>
                        <a:pt x="12509" y="77279"/>
                      </a:cubicBezTo>
                      <a:cubicBezTo>
                        <a:pt x="13918" y="77279"/>
                        <a:pt x="15321" y="77160"/>
                        <a:pt x="16618" y="76649"/>
                      </a:cubicBezTo>
                      <a:cubicBezTo>
                        <a:pt x="21495" y="74731"/>
                        <a:pt x="21983" y="67544"/>
                        <a:pt x="22211" y="63121"/>
                      </a:cubicBezTo>
                      <a:cubicBezTo>
                        <a:pt x="22926" y="49951"/>
                        <a:pt x="23447" y="36748"/>
                        <a:pt x="23544" y="23545"/>
                      </a:cubicBezTo>
                      <a:cubicBezTo>
                        <a:pt x="23609" y="15805"/>
                        <a:pt x="23772" y="8098"/>
                        <a:pt x="23317" y="391"/>
                      </a:cubicBezTo>
                      <a:cubicBezTo>
                        <a:pt x="23284" y="131"/>
                        <a:pt x="23073" y="1"/>
                        <a:pt x="228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0"/>
                <p:cNvSpPr/>
                <p:nvPr/>
              </p:nvSpPr>
              <p:spPr>
                <a:xfrm>
                  <a:off x="3354095" y="1375315"/>
                  <a:ext cx="731899" cy="32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1" h="1524" extrusionOk="0">
                      <a:moveTo>
                        <a:pt x="10980" y="1"/>
                      </a:moveTo>
                      <a:cubicBezTo>
                        <a:pt x="7455" y="1"/>
                        <a:pt x="3923" y="50"/>
                        <a:pt x="390" y="257"/>
                      </a:cubicBezTo>
                      <a:cubicBezTo>
                        <a:pt x="0" y="257"/>
                        <a:pt x="0" y="842"/>
                        <a:pt x="390" y="842"/>
                      </a:cubicBezTo>
                      <a:cubicBezTo>
                        <a:pt x="5886" y="1232"/>
                        <a:pt x="11382" y="1135"/>
                        <a:pt x="16845" y="1200"/>
                      </a:cubicBezTo>
                      <a:cubicBezTo>
                        <a:pt x="19382" y="1200"/>
                        <a:pt x="21951" y="1232"/>
                        <a:pt x="24520" y="1297"/>
                      </a:cubicBezTo>
                      <a:cubicBezTo>
                        <a:pt x="25886" y="1330"/>
                        <a:pt x="27284" y="1362"/>
                        <a:pt x="28650" y="1395"/>
                      </a:cubicBezTo>
                      <a:cubicBezTo>
                        <a:pt x="29739" y="1418"/>
                        <a:pt x="30861" y="1524"/>
                        <a:pt x="31958" y="1524"/>
                      </a:cubicBezTo>
                      <a:cubicBezTo>
                        <a:pt x="32400" y="1524"/>
                        <a:pt x="32838" y="1507"/>
                        <a:pt x="33268" y="1460"/>
                      </a:cubicBezTo>
                      <a:cubicBezTo>
                        <a:pt x="33755" y="1395"/>
                        <a:pt x="33951" y="647"/>
                        <a:pt x="33398" y="517"/>
                      </a:cubicBezTo>
                      <a:cubicBezTo>
                        <a:pt x="31713" y="205"/>
                        <a:pt x="29921" y="172"/>
                        <a:pt x="28143" y="172"/>
                      </a:cubicBezTo>
                      <a:cubicBezTo>
                        <a:pt x="27673" y="172"/>
                        <a:pt x="27204" y="174"/>
                        <a:pt x="26738" y="174"/>
                      </a:cubicBezTo>
                      <a:cubicBezTo>
                        <a:pt x="26211" y="174"/>
                        <a:pt x="25687" y="171"/>
                        <a:pt x="25170" y="159"/>
                      </a:cubicBezTo>
                      <a:cubicBezTo>
                        <a:pt x="22504" y="94"/>
                        <a:pt x="19772" y="61"/>
                        <a:pt x="17040" y="29"/>
                      </a:cubicBezTo>
                      <a:cubicBezTo>
                        <a:pt x="15024" y="17"/>
                        <a:pt x="13003" y="1"/>
                        <a:pt x="109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0"/>
                <p:cNvSpPr/>
                <p:nvPr/>
              </p:nvSpPr>
              <p:spPr>
                <a:xfrm>
                  <a:off x="4060750" y="1382213"/>
                  <a:ext cx="140921" cy="279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12955" extrusionOk="0">
                      <a:moveTo>
                        <a:pt x="619" y="1"/>
                      </a:moveTo>
                      <a:cubicBezTo>
                        <a:pt x="0" y="1"/>
                        <a:pt x="10" y="946"/>
                        <a:pt x="650" y="1010"/>
                      </a:cubicBezTo>
                      <a:cubicBezTo>
                        <a:pt x="2927" y="1237"/>
                        <a:pt x="4553" y="3254"/>
                        <a:pt x="4878" y="5400"/>
                      </a:cubicBezTo>
                      <a:cubicBezTo>
                        <a:pt x="5268" y="7774"/>
                        <a:pt x="4878" y="10213"/>
                        <a:pt x="4910" y="12619"/>
                      </a:cubicBezTo>
                      <a:cubicBezTo>
                        <a:pt x="4910" y="12824"/>
                        <a:pt x="5103" y="12955"/>
                        <a:pt x="5286" y="12955"/>
                      </a:cubicBezTo>
                      <a:cubicBezTo>
                        <a:pt x="5422" y="12955"/>
                        <a:pt x="5552" y="12883"/>
                        <a:pt x="5593" y="12717"/>
                      </a:cubicBezTo>
                      <a:cubicBezTo>
                        <a:pt x="6179" y="9953"/>
                        <a:pt x="6536" y="6278"/>
                        <a:pt x="5463" y="3579"/>
                      </a:cubicBezTo>
                      <a:cubicBezTo>
                        <a:pt x="4748" y="1725"/>
                        <a:pt x="2666" y="99"/>
                        <a:pt x="650" y="2"/>
                      </a:cubicBezTo>
                      <a:cubicBezTo>
                        <a:pt x="640" y="1"/>
                        <a:pt x="629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0"/>
                <p:cNvSpPr/>
                <p:nvPr/>
              </p:nvSpPr>
              <p:spPr>
                <a:xfrm>
                  <a:off x="4073684" y="1284881"/>
                  <a:ext cx="29124" cy="77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3580" extrusionOk="0">
                      <a:moveTo>
                        <a:pt x="959" y="0"/>
                      </a:moveTo>
                      <a:cubicBezTo>
                        <a:pt x="842" y="0"/>
                        <a:pt x="730" y="56"/>
                        <a:pt x="668" y="192"/>
                      </a:cubicBezTo>
                      <a:cubicBezTo>
                        <a:pt x="213" y="1102"/>
                        <a:pt x="148" y="2305"/>
                        <a:pt x="18" y="3313"/>
                      </a:cubicBezTo>
                      <a:cubicBezTo>
                        <a:pt x="0" y="3489"/>
                        <a:pt x="143" y="3579"/>
                        <a:pt x="295" y="3579"/>
                      </a:cubicBezTo>
                      <a:cubicBezTo>
                        <a:pt x="423" y="3579"/>
                        <a:pt x="558" y="3513"/>
                        <a:pt x="603" y="3378"/>
                      </a:cubicBezTo>
                      <a:cubicBezTo>
                        <a:pt x="928" y="2468"/>
                        <a:pt x="1351" y="1330"/>
                        <a:pt x="1351" y="354"/>
                      </a:cubicBezTo>
                      <a:cubicBezTo>
                        <a:pt x="1351" y="152"/>
                        <a:pt x="1150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20"/>
                <p:cNvSpPr/>
                <p:nvPr/>
              </p:nvSpPr>
              <p:spPr>
                <a:xfrm>
                  <a:off x="4113005" y="1302063"/>
                  <a:ext cx="50811" cy="7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" h="3404" extrusionOk="0">
                      <a:moveTo>
                        <a:pt x="1738" y="0"/>
                      </a:moveTo>
                      <a:cubicBezTo>
                        <a:pt x="1706" y="0"/>
                        <a:pt x="1673" y="4"/>
                        <a:pt x="1641" y="12"/>
                      </a:cubicBezTo>
                      <a:cubicBezTo>
                        <a:pt x="1120" y="110"/>
                        <a:pt x="990" y="825"/>
                        <a:pt x="795" y="1281"/>
                      </a:cubicBezTo>
                      <a:cubicBezTo>
                        <a:pt x="503" y="1833"/>
                        <a:pt x="275" y="2386"/>
                        <a:pt x="47" y="2972"/>
                      </a:cubicBezTo>
                      <a:cubicBezTo>
                        <a:pt x="1" y="3204"/>
                        <a:pt x="187" y="3403"/>
                        <a:pt x="380" y="3403"/>
                      </a:cubicBezTo>
                      <a:cubicBezTo>
                        <a:pt x="457" y="3403"/>
                        <a:pt x="535" y="3371"/>
                        <a:pt x="600" y="3297"/>
                      </a:cubicBezTo>
                      <a:cubicBezTo>
                        <a:pt x="1088" y="2842"/>
                        <a:pt x="1478" y="2289"/>
                        <a:pt x="1771" y="1671"/>
                      </a:cubicBezTo>
                      <a:cubicBezTo>
                        <a:pt x="1999" y="1183"/>
                        <a:pt x="2356" y="598"/>
                        <a:pt x="1999" y="110"/>
                      </a:cubicBezTo>
                      <a:cubicBezTo>
                        <a:pt x="1925" y="37"/>
                        <a:pt x="1834" y="0"/>
                        <a:pt x="1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20"/>
                <p:cNvSpPr/>
                <p:nvPr/>
              </p:nvSpPr>
              <p:spPr>
                <a:xfrm>
                  <a:off x="4148812" y="1343237"/>
                  <a:ext cx="72972" cy="6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3146" extrusionOk="0">
                      <a:moveTo>
                        <a:pt x="2998" y="0"/>
                      </a:moveTo>
                      <a:cubicBezTo>
                        <a:pt x="2959" y="0"/>
                        <a:pt x="2917" y="7"/>
                        <a:pt x="2874" y="21"/>
                      </a:cubicBezTo>
                      <a:cubicBezTo>
                        <a:pt x="2354" y="184"/>
                        <a:pt x="1963" y="736"/>
                        <a:pt x="1573" y="1127"/>
                      </a:cubicBezTo>
                      <a:cubicBezTo>
                        <a:pt x="1183" y="1517"/>
                        <a:pt x="695" y="2037"/>
                        <a:pt x="240" y="2460"/>
                      </a:cubicBezTo>
                      <a:cubicBezTo>
                        <a:pt x="0" y="2726"/>
                        <a:pt x="219" y="3145"/>
                        <a:pt x="502" y="3145"/>
                      </a:cubicBezTo>
                      <a:cubicBezTo>
                        <a:pt x="565" y="3145"/>
                        <a:pt x="630" y="3125"/>
                        <a:pt x="695" y="3078"/>
                      </a:cubicBezTo>
                      <a:cubicBezTo>
                        <a:pt x="1216" y="2720"/>
                        <a:pt x="1736" y="2330"/>
                        <a:pt x="2191" y="1875"/>
                      </a:cubicBezTo>
                      <a:cubicBezTo>
                        <a:pt x="2614" y="1484"/>
                        <a:pt x="3232" y="1029"/>
                        <a:pt x="3329" y="444"/>
                      </a:cubicBezTo>
                      <a:cubicBezTo>
                        <a:pt x="3385" y="222"/>
                        <a:pt x="3227" y="0"/>
                        <a:pt x="2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0"/>
                <p:cNvSpPr/>
                <p:nvPr/>
              </p:nvSpPr>
              <p:spPr>
                <a:xfrm>
                  <a:off x="3349180" y="1394825"/>
                  <a:ext cx="52600" cy="5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2687" extrusionOk="0">
                      <a:moveTo>
                        <a:pt x="1970" y="1"/>
                      </a:moveTo>
                      <a:cubicBezTo>
                        <a:pt x="1433" y="1"/>
                        <a:pt x="903" y="533"/>
                        <a:pt x="618" y="913"/>
                      </a:cubicBezTo>
                      <a:cubicBezTo>
                        <a:pt x="261" y="1368"/>
                        <a:pt x="33" y="1888"/>
                        <a:pt x="0" y="2473"/>
                      </a:cubicBezTo>
                      <a:cubicBezTo>
                        <a:pt x="0" y="2609"/>
                        <a:pt x="115" y="2687"/>
                        <a:pt x="229" y="2687"/>
                      </a:cubicBezTo>
                      <a:cubicBezTo>
                        <a:pt x="306" y="2687"/>
                        <a:pt x="384" y="2650"/>
                        <a:pt x="423" y="2571"/>
                      </a:cubicBezTo>
                      <a:cubicBezTo>
                        <a:pt x="618" y="2148"/>
                        <a:pt x="878" y="1725"/>
                        <a:pt x="1171" y="1400"/>
                      </a:cubicBezTo>
                      <a:cubicBezTo>
                        <a:pt x="1496" y="1075"/>
                        <a:pt x="1984" y="880"/>
                        <a:pt x="2244" y="587"/>
                      </a:cubicBezTo>
                      <a:cubicBezTo>
                        <a:pt x="2439" y="360"/>
                        <a:pt x="2309" y="34"/>
                        <a:pt x="2017" y="2"/>
                      </a:cubicBezTo>
                      <a:cubicBezTo>
                        <a:pt x="2001" y="1"/>
                        <a:pt x="1985" y="1"/>
                        <a:pt x="19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0"/>
                <p:cNvSpPr/>
                <p:nvPr/>
              </p:nvSpPr>
              <p:spPr>
                <a:xfrm>
                  <a:off x="3384922" y="1400279"/>
                  <a:ext cx="43050" cy="4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2314" extrusionOk="0">
                      <a:moveTo>
                        <a:pt x="1473" y="1"/>
                      </a:moveTo>
                      <a:cubicBezTo>
                        <a:pt x="1420" y="1"/>
                        <a:pt x="1363" y="13"/>
                        <a:pt x="1302" y="42"/>
                      </a:cubicBezTo>
                      <a:cubicBezTo>
                        <a:pt x="456" y="367"/>
                        <a:pt x="1" y="1310"/>
                        <a:pt x="326" y="2188"/>
                      </a:cubicBezTo>
                      <a:cubicBezTo>
                        <a:pt x="382" y="2272"/>
                        <a:pt x="473" y="2313"/>
                        <a:pt x="565" y="2313"/>
                      </a:cubicBezTo>
                      <a:cubicBezTo>
                        <a:pt x="687" y="2313"/>
                        <a:pt x="809" y="2239"/>
                        <a:pt x="846" y="2090"/>
                      </a:cubicBezTo>
                      <a:cubicBezTo>
                        <a:pt x="879" y="1830"/>
                        <a:pt x="944" y="1570"/>
                        <a:pt x="1074" y="1310"/>
                      </a:cubicBezTo>
                      <a:cubicBezTo>
                        <a:pt x="1204" y="1115"/>
                        <a:pt x="1399" y="952"/>
                        <a:pt x="1627" y="855"/>
                      </a:cubicBezTo>
                      <a:cubicBezTo>
                        <a:pt x="1997" y="627"/>
                        <a:pt x="1844" y="1"/>
                        <a:pt x="1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20"/>
                <p:cNvSpPr/>
                <p:nvPr/>
              </p:nvSpPr>
              <p:spPr>
                <a:xfrm>
                  <a:off x="2901539" y="1389953"/>
                  <a:ext cx="120981" cy="9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2" h="4563" extrusionOk="0">
                      <a:moveTo>
                        <a:pt x="5091" y="0"/>
                      </a:moveTo>
                      <a:cubicBezTo>
                        <a:pt x="2912" y="65"/>
                        <a:pt x="766" y="2179"/>
                        <a:pt x="83" y="4130"/>
                      </a:cubicBezTo>
                      <a:cubicBezTo>
                        <a:pt x="0" y="4399"/>
                        <a:pt x="194" y="4563"/>
                        <a:pt x="404" y="4563"/>
                      </a:cubicBezTo>
                      <a:cubicBezTo>
                        <a:pt x="524" y="4563"/>
                        <a:pt x="650" y="4509"/>
                        <a:pt x="733" y="4390"/>
                      </a:cubicBezTo>
                      <a:cubicBezTo>
                        <a:pt x="1254" y="3545"/>
                        <a:pt x="1969" y="2764"/>
                        <a:pt x="2750" y="2114"/>
                      </a:cubicBezTo>
                      <a:cubicBezTo>
                        <a:pt x="3530" y="1496"/>
                        <a:pt x="4441" y="1171"/>
                        <a:pt x="5286" y="683"/>
                      </a:cubicBezTo>
                      <a:cubicBezTo>
                        <a:pt x="5611" y="488"/>
                        <a:pt x="5481" y="0"/>
                        <a:pt x="5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20"/>
                <p:cNvSpPr/>
                <p:nvPr/>
              </p:nvSpPr>
              <p:spPr>
                <a:xfrm>
                  <a:off x="3684270" y="3343299"/>
                  <a:ext cx="31582" cy="252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1724" extrusionOk="0">
                      <a:moveTo>
                        <a:pt x="903" y="1"/>
                      </a:moveTo>
                      <a:cubicBezTo>
                        <a:pt x="781" y="1"/>
                        <a:pt x="652" y="66"/>
                        <a:pt x="619" y="184"/>
                      </a:cubicBezTo>
                      <a:cubicBezTo>
                        <a:pt x="163" y="1907"/>
                        <a:pt x="359" y="3891"/>
                        <a:pt x="293" y="5647"/>
                      </a:cubicBezTo>
                      <a:cubicBezTo>
                        <a:pt x="261" y="7566"/>
                        <a:pt x="1" y="9614"/>
                        <a:pt x="228" y="11533"/>
                      </a:cubicBezTo>
                      <a:cubicBezTo>
                        <a:pt x="228" y="11644"/>
                        <a:pt x="334" y="11723"/>
                        <a:pt x="430" y="11723"/>
                      </a:cubicBezTo>
                      <a:cubicBezTo>
                        <a:pt x="504" y="11723"/>
                        <a:pt x="572" y="11678"/>
                        <a:pt x="586" y="11566"/>
                      </a:cubicBezTo>
                      <a:cubicBezTo>
                        <a:pt x="976" y="9745"/>
                        <a:pt x="879" y="7761"/>
                        <a:pt x="1009" y="5875"/>
                      </a:cubicBezTo>
                      <a:cubicBezTo>
                        <a:pt x="1106" y="4021"/>
                        <a:pt x="1464" y="2005"/>
                        <a:pt x="1139" y="184"/>
                      </a:cubicBezTo>
                      <a:cubicBezTo>
                        <a:pt x="1123" y="58"/>
                        <a:pt x="1016" y="1"/>
                        <a:pt x="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0"/>
                <p:cNvSpPr/>
                <p:nvPr/>
              </p:nvSpPr>
              <p:spPr>
                <a:xfrm>
                  <a:off x="3727040" y="3344442"/>
                  <a:ext cx="27356" cy="11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5141" extrusionOk="0">
                      <a:moveTo>
                        <a:pt x="602" y="1"/>
                      </a:moveTo>
                      <a:cubicBezTo>
                        <a:pt x="431" y="1"/>
                        <a:pt x="261" y="98"/>
                        <a:pt x="196" y="293"/>
                      </a:cubicBezTo>
                      <a:cubicBezTo>
                        <a:pt x="0" y="1041"/>
                        <a:pt x="163" y="1854"/>
                        <a:pt x="163" y="2635"/>
                      </a:cubicBezTo>
                      <a:cubicBezTo>
                        <a:pt x="131" y="3415"/>
                        <a:pt x="163" y="4196"/>
                        <a:pt x="293" y="4944"/>
                      </a:cubicBezTo>
                      <a:cubicBezTo>
                        <a:pt x="312" y="5059"/>
                        <a:pt x="445" y="5140"/>
                        <a:pt x="564" y="5140"/>
                      </a:cubicBezTo>
                      <a:cubicBezTo>
                        <a:pt x="647" y="5140"/>
                        <a:pt x="722" y="5102"/>
                        <a:pt x="748" y="5009"/>
                      </a:cubicBezTo>
                      <a:cubicBezTo>
                        <a:pt x="976" y="4293"/>
                        <a:pt x="1106" y="3578"/>
                        <a:pt x="1106" y="2830"/>
                      </a:cubicBezTo>
                      <a:cubicBezTo>
                        <a:pt x="1171" y="2017"/>
                        <a:pt x="1269" y="1074"/>
                        <a:pt x="1009" y="293"/>
                      </a:cubicBezTo>
                      <a:cubicBezTo>
                        <a:pt x="944" y="98"/>
                        <a:pt x="773" y="1"/>
                        <a:pt x="6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6" name="Google Shape;326;p20"/>
              <p:cNvSpPr txBox="1"/>
              <p:nvPr/>
            </p:nvSpPr>
            <p:spPr>
              <a:xfrm>
                <a:off x="1440550" y="1322225"/>
                <a:ext cx="226500" cy="63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2018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27" name="Google Shape;327;p20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1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28" name="Google Shape;328;p20"/>
              <p:cNvSpPr txBox="1"/>
              <p:nvPr/>
            </p:nvSpPr>
            <p:spPr>
              <a:xfrm>
                <a:off x="1822075" y="1688375"/>
                <a:ext cx="23400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Sparse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329" name="Google Shape;329;p20"/>
          <p:cNvPicPr preferRelativeResize="0"/>
          <p:nvPr/>
        </p:nvPicPr>
        <p:blipFill rotWithShape="1">
          <a:blip r:embed="rId4">
            <a:alphaModFix/>
          </a:blip>
          <a:srcRect l="10650" t="1895" b="6529"/>
          <a:stretch/>
        </p:blipFill>
        <p:spPr>
          <a:xfrm>
            <a:off x="5015375" y="1548575"/>
            <a:ext cx="3594974" cy="194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20"/>
          <p:cNvGrpSpPr/>
          <p:nvPr/>
        </p:nvGrpSpPr>
        <p:grpSpPr>
          <a:xfrm flipH="1">
            <a:off x="6383544" y="3613694"/>
            <a:ext cx="2859702" cy="1433578"/>
            <a:chOff x="1310739" y="3332533"/>
            <a:chExt cx="2647872" cy="1433578"/>
          </a:xfrm>
        </p:grpSpPr>
        <p:grpSp>
          <p:nvGrpSpPr>
            <p:cNvPr id="331" name="Google Shape;331;p20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332" name="Google Shape;332;p20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0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" name="Google Shape;348;p20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349" name="Google Shape;349;p20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350" name="Google Shape;350;p20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51" name="Google Shape;351;p20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Complete Graph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- Sparse</a:t>
            </a:r>
            <a:endParaRPr/>
          </a:p>
        </p:txBody>
      </p:sp>
      <p:grpSp>
        <p:nvGrpSpPr>
          <p:cNvPr id="357" name="Google Shape;357;p21"/>
          <p:cNvGrpSpPr/>
          <p:nvPr/>
        </p:nvGrpSpPr>
        <p:grpSpPr>
          <a:xfrm>
            <a:off x="-11" y="3649133"/>
            <a:ext cx="2851336" cy="1433578"/>
            <a:chOff x="1310739" y="1217333"/>
            <a:chExt cx="2851336" cy="1433578"/>
          </a:xfrm>
        </p:grpSpPr>
        <p:grpSp>
          <p:nvGrpSpPr>
            <p:cNvPr id="358" name="Google Shape;358;p21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359" name="Google Shape;359;p21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21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76" name="Google Shape;376;p21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7" name="Google Shape;377;p21"/>
            <p:cNvSpPr txBox="1"/>
            <p:nvPr/>
          </p:nvSpPr>
          <p:spPr>
            <a:xfrm>
              <a:off x="1822075" y="1688375"/>
              <a:ext cx="23400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Sparse Graph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8" name="Google Shape;378;p21"/>
          <p:cNvSpPr/>
          <p:nvPr/>
        </p:nvSpPr>
        <p:spPr>
          <a:xfrm>
            <a:off x="1876100" y="2277268"/>
            <a:ext cx="613200" cy="657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0</a:t>
            </a:r>
            <a:endParaRPr b="1"/>
          </a:p>
        </p:txBody>
      </p:sp>
      <p:cxnSp>
        <p:nvCxnSpPr>
          <p:cNvPr id="379" name="Google Shape;379;p21"/>
          <p:cNvCxnSpPr>
            <a:stCxn id="378" idx="7"/>
            <a:endCxn id="380" idx="2"/>
          </p:cNvCxnSpPr>
          <p:nvPr/>
        </p:nvCxnSpPr>
        <p:spPr>
          <a:xfrm rot="10800000" flipH="1">
            <a:off x="2399499" y="1713871"/>
            <a:ext cx="1009800" cy="6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21"/>
          <p:cNvSpPr/>
          <p:nvPr/>
        </p:nvSpPr>
        <p:spPr>
          <a:xfrm>
            <a:off x="3409431" y="1385170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1</a:t>
            </a:r>
            <a:endParaRPr b="1"/>
          </a:p>
        </p:txBody>
      </p:sp>
      <p:cxnSp>
        <p:nvCxnSpPr>
          <p:cNvPr id="381" name="Google Shape;381;p21"/>
          <p:cNvCxnSpPr>
            <a:stCxn id="378" idx="5"/>
            <a:endCxn id="382" idx="2"/>
          </p:cNvCxnSpPr>
          <p:nvPr/>
        </p:nvCxnSpPr>
        <p:spPr>
          <a:xfrm>
            <a:off x="2399499" y="2838564"/>
            <a:ext cx="1009800" cy="5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21"/>
          <p:cNvSpPr/>
          <p:nvPr/>
        </p:nvSpPr>
        <p:spPr>
          <a:xfrm>
            <a:off x="3409431" y="305010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2</a:t>
            </a:r>
            <a:endParaRPr b="1"/>
          </a:p>
        </p:txBody>
      </p:sp>
      <p:cxnSp>
        <p:nvCxnSpPr>
          <p:cNvPr id="383" name="Google Shape;383;p21"/>
          <p:cNvCxnSpPr>
            <a:stCxn id="380" idx="4"/>
            <a:endCxn id="382" idx="0"/>
          </p:cNvCxnSpPr>
          <p:nvPr/>
        </p:nvCxnSpPr>
        <p:spPr>
          <a:xfrm>
            <a:off x="3716031" y="2042770"/>
            <a:ext cx="0" cy="10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21"/>
          <p:cNvCxnSpPr>
            <a:stCxn id="380" idx="6"/>
            <a:endCxn id="385" idx="2"/>
          </p:cNvCxnSpPr>
          <p:nvPr/>
        </p:nvCxnSpPr>
        <p:spPr>
          <a:xfrm rot="10800000" flipH="1">
            <a:off x="4022631" y="1701370"/>
            <a:ext cx="12552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21"/>
          <p:cNvSpPr/>
          <p:nvPr/>
        </p:nvSpPr>
        <p:spPr>
          <a:xfrm>
            <a:off x="5277782" y="1372701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3</a:t>
            </a:r>
            <a:endParaRPr b="1"/>
          </a:p>
        </p:txBody>
      </p:sp>
      <p:cxnSp>
        <p:nvCxnSpPr>
          <p:cNvPr id="386" name="Google Shape;386;p21"/>
          <p:cNvCxnSpPr>
            <a:stCxn id="382" idx="6"/>
            <a:endCxn id="387" idx="2"/>
          </p:cNvCxnSpPr>
          <p:nvPr/>
        </p:nvCxnSpPr>
        <p:spPr>
          <a:xfrm>
            <a:off x="4022631" y="3378907"/>
            <a:ext cx="1255200" cy="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p21"/>
          <p:cNvSpPr/>
          <p:nvPr/>
        </p:nvSpPr>
        <p:spPr>
          <a:xfrm>
            <a:off x="5277782" y="3067727"/>
            <a:ext cx="613200" cy="657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4</a:t>
            </a:r>
            <a:endParaRPr b="1"/>
          </a:p>
        </p:txBody>
      </p:sp>
      <p:sp>
        <p:nvSpPr>
          <p:cNvPr id="388" name="Google Shape;388;p21"/>
          <p:cNvSpPr/>
          <p:nvPr/>
        </p:nvSpPr>
        <p:spPr>
          <a:xfrm rot="10800000">
            <a:off x="6820250" y="2180871"/>
            <a:ext cx="613200" cy="657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</a:t>
            </a:r>
            <a:endParaRPr/>
          </a:p>
        </p:txBody>
      </p:sp>
      <p:sp>
        <p:nvSpPr>
          <p:cNvPr id="389" name="Google Shape;389;p21"/>
          <p:cNvSpPr txBox="1"/>
          <p:nvPr/>
        </p:nvSpPr>
        <p:spPr>
          <a:xfrm>
            <a:off x="2628100" y="1728050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90" name="Google Shape;390;p21"/>
          <p:cNvSpPr txBox="1"/>
          <p:nvPr/>
        </p:nvSpPr>
        <p:spPr>
          <a:xfrm>
            <a:off x="2674300" y="3069725"/>
            <a:ext cx="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91" name="Google Shape;391;p21"/>
          <p:cNvSpPr txBox="1"/>
          <p:nvPr/>
        </p:nvSpPr>
        <p:spPr>
          <a:xfrm>
            <a:off x="4524700" y="1352550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392" name="Google Shape;392;p21"/>
          <p:cNvSpPr txBox="1"/>
          <p:nvPr/>
        </p:nvSpPr>
        <p:spPr>
          <a:xfrm>
            <a:off x="4600900" y="3360683"/>
            <a:ext cx="5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93" name="Google Shape;393;p21"/>
          <p:cNvSpPr txBox="1"/>
          <p:nvPr/>
        </p:nvSpPr>
        <p:spPr>
          <a:xfrm>
            <a:off x="3707185" y="2346338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394" name="Google Shape;394;p21"/>
          <p:cNvCxnSpPr>
            <a:stCxn id="387" idx="0"/>
            <a:endCxn id="385" idx="4"/>
          </p:cNvCxnSpPr>
          <p:nvPr/>
        </p:nvCxnSpPr>
        <p:spPr>
          <a:xfrm rot="10800000">
            <a:off x="5584382" y="2030327"/>
            <a:ext cx="0" cy="10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5" name="Google Shape;395;p21"/>
          <p:cNvSpPr txBox="1"/>
          <p:nvPr/>
        </p:nvSpPr>
        <p:spPr>
          <a:xfrm>
            <a:off x="5290306" y="2366044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96" name="Google Shape;396;p21"/>
          <p:cNvSpPr txBox="1"/>
          <p:nvPr/>
        </p:nvSpPr>
        <p:spPr>
          <a:xfrm>
            <a:off x="6966382" y="2308325"/>
            <a:ext cx="3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pic>
        <p:nvPicPr>
          <p:cNvPr id="397" name="Google Shape;3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183" y="3050098"/>
            <a:ext cx="2424817" cy="20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1"/>
          <p:cNvSpPr txBox="1"/>
          <p:nvPr/>
        </p:nvSpPr>
        <p:spPr>
          <a:xfrm>
            <a:off x="6355475" y="158640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99" name="Google Shape;399;p21"/>
          <p:cNvSpPr txBox="1"/>
          <p:nvPr/>
        </p:nvSpPr>
        <p:spPr>
          <a:xfrm>
            <a:off x="6389975" y="306972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cxnSp>
        <p:nvCxnSpPr>
          <p:cNvPr id="400" name="Google Shape;400;p21"/>
          <p:cNvCxnSpPr>
            <a:stCxn id="385" idx="6"/>
          </p:cNvCxnSpPr>
          <p:nvPr/>
        </p:nvCxnSpPr>
        <p:spPr>
          <a:xfrm>
            <a:off x="5890982" y="1701501"/>
            <a:ext cx="10140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1"/>
          <p:cNvCxnSpPr>
            <a:stCxn id="387" idx="6"/>
            <a:endCxn id="388" idx="7"/>
          </p:cNvCxnSpPr>
          <p:nvPr/>
        </p:nvCxnSpPr>
        <p:spPr>
          <a:xfrm rot="10800000" flipH="1">
            <a:off x="5890982" y="2742227"/>
            <a:ext cx="10191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2665</Words>
  <Application>Microsoft Office PowerPoint</Application>
  <PresentationFormat>On-screen Show (16:9)</PresentationFormat>
  <Paragraphs>623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Fira Sans Extra Condensed Medium</vt:lpstr>
      <vt:lpstr>Fira Sans Extra Condensed SemiBold</vt:lpstr>
      <vt:lpstr>Arial</vt:lpstr>
      <vt:lpstr>Roboto</vt:lpstr>
      <vt:lpstr>Courier New</vt:lpstr>
      <vt:lpstr>Fira Sans Extra Condensed</vt:lpstr>
      <vt:lpstr>Simple Light</vt:lpstr>
      <vt:lpstr>SS1 TEAM 7      Dijkstra’s Algorithm</vt:lpstr>
      <vt:lpstr>PowerPoint Presentation</vt:lpstr>
      <vt:lpstr>(a) Overview</vt:lpstr>
      <vt:lpstr>(b) Overview</vt:lpstr>
      <vt:lpstr>(a) Overview</vt:lpstr>
      <vt:lpstr>IMPLEMENTATION</vt:lpstr>
      <vt:lpstr>Different Circumstances</vt:lpstr>
      <vt:lpstr>IMPLEMENTATION - Input </vt:lpstr>
      <vt:lpstr>GRAPH - Sparse</vt:lpstr>
      <vt:lpstr>GRAPH - Completed</vt:lpstr>
      <vt:lpstr>(a) Overview</vt:lpstr>
      <vt:lpstr>TIME COMPLEXITY </vt:lpstr>
      <vt:lpstr>TIME COMPLEXITY</vt:lpstr>
      <vt:lpstr>(a) Overview</vt:lpstr>
      <vt:lpstr>GRAPH - Sparse</vt:lpstr>
      <vt:lpstr>PATH OBTAINED - Sparse</vt:lpstr>
      <vt:lpstr>GRAPH - Completed</vt:lpstr>
      <vt:lpstr>PATH OBTAINED - Completed</vt:lpstr>
      <vt:lpstr>(a) Overview</vt:lpstr>
      <vt:lpstr>CPU Timing</vt:lpstr>
      <vt:lpstr>(b) Overview</vt:lpstr>
      <vt:lpstr>(b) Overview</vt:lpstr>
      <vt:lpstr>IMPLEMENTATION</vt:lpstr>
      <vt:lpstr>IMPLEMENTATION </vt:lpstr>
      <vt:lpstr>(b) Overview</vt:lpstr>
      <vt:lpstr>TIME COMPLEXITY</vt:lpstr>
      <vt:lpstr>TIME COMPLEXITY</vt:lpstr>
      <vt:lpstr>(b) Overview</vt:lpstr>
      <vt:lpstr>GRAPH - Sparse</vt:lpstr>
      <vt:lpstr>PATH OBTAINED - Sparse</vt:lpstr>
      <vt:lpstr>GRAPH - Completed</vt:lpstr>
      <vt:lpstr>PATH OBTAINED - Completed</vt:lpstr>
      <vt:lpstr>(b) Overview</vt:lpstr>
      <vt:lpstr>CPU Timing</vt:lpstr>
      <vt:lpstr>Adjacency Matrix vs Adjacency List</vt:lpstr>
      <vt:lpstr>Space Complexity</vt:lpstr>
      <vt:lpstr>Conclusion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SS1 TEAM 7      Dijkstra’s Algorithm</dc:title>
  <dc:creator>User</dc:creator>
  <cp:lastModifiedBy>#LIM SHI HAN#</cp:lastModifiedBy>
  <cp:revision>1</cp:revision>
  <dcterms:modified xsi:type="dcterms:W3CDTF">2022-01-14T16:10:35Z</dcterms:modified>
</cp:coreProperties>
</file>